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  <p:sldId id="269" r:id="rId16"/>
    <p:sldId id="272" r:id="rId17"/>
    <p:sldId id="268" r:id="rId1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1A326-0F20-4FD0-AEAD-EC7D42F1095E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07045-E640-4D08-8F83-0E54055004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A06F-096C-46B0-915E-528C2AD3F393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461F-13F0-44FA-8F6B-3514BDCF3D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5FA90-5FF1-4E6C-BA4D-A7A4B54B1692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34F4-040A-460A-8C76-DAD8D2623D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A881-1ACF-44E2-809F-A4F09243BD18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6349-665D-48A9-A521-99B87F13D2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CC5F-34AE-4994-BF7A-9EE8C5C4ED68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F398-95BE-4D29-B744-5F246055B0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AB84E-EC0E-48F8-8676-2C109C1B4B2C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B3EE-2A8F-4CE9-8E8C-710994274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694A-9C78-432E-BF6F-0C26504C0014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9A51-0BD7-4469-AB5D-35F48FCCAE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D436-6910-4D12-A05A-FDC4EC30E946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534A3-E7F2-4C37-B075-3CB6F8D5F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2324-CF79-4ED8-91D2-1910D993A5BA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4ED8-FC9B-44A4-9E70-9844D59DD9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0B22-1845-4A97-8AAF-95BB8E1F3F70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ABA01-EFC3-478B-B69F-2B213639F7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en-GB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721E4-3EBF-4EC3-A47D-655F0A7641F6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01A9-4343-4D53-915E-A95E529C70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GB" smtClean="0"/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 smtClean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761344-7548-4D23-93EC-5A385F01AD7A}" type="datetimeFigureOut">
              <a:rPr lang="en-GB"/>
              <a:pPr>
                <a:defRPr/>
              </a:pPr>
              <a:t>14/09/2014</a:t>
            </a:fld>
            <a:endParaRPr lang="en-GB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4437AD-3A9D-456B-BD07-DA53728B6A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 descr="C:\Eva\Petrovova\Obrazky\logo UVLF\logo_en_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598613"/>
            <a:ext cx="152717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03413" y="2359025"/>
            <a:ext cx="688022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Evaluation of hepatocytes number and diameter </a:t>
            </a:r>
          </a:p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of central vein after bendicoarb exposure</a:t>
            </a:r>
          </a:p>
          <a:p>
            <a:pPr algn="ctr">
              <a:defRPr/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Danko, J.</a:t>
            </a:r>
            <a:r>
              <a:rPr lang="en-US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Petrovova, E.</a:t>
            </a:r>
            <a:r>
              <a:rPr lang="en-US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Massanyi, P.</a:t>
            </a:r>
            <a:r>
              <a:rPr lang="en-US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Lukac, N.</a:t>
            </a:r>
            <a:r>
              <a:rPr lang="en-US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Stawarz, R.</a:t>
            </a:r>
            <a:r>
              <a:rPr lang="en-US" i="1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>
              <a:defRPr/>
            </a:pPr>
            <a:endParaRPr lang="en-US" sz="2000" i="1" baseline="300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i="1" baseline="300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i="1" baseline="300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i="1" baseline="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University of Veterinary Medicine and Pharmacy in Kosice, SLOVAKIA</a:t>
            </a:r>
          </a:p>
          <a:p>
            <a:pPr algn="ctr">
              <a:defRPr/>
            </a:pPr>
            <a:endParaRPr lang="en-US" sz="1400" i="1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i="1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Slovak University of Agriculture in Nitra, SLOVAKIA</a:t>
            </a:r>
          </a:p>
          <a:p>
            <a:pPr algn="ctr">
              <a:defRPr/>
            </a:pPr>
            <a:endParaRPr lang="en-US" sz="1400" i="1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1400" i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Pedagogical University of Krakow, POLAND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8" y="4578350"/>
            <a:ext cx="111918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8" y="3330575"/>
            <a:ext cx="11953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1" descr="C:\Users\Eva\Desktop\Bez názv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BlokTextu 1"/>
          <p:cNvSpPr txBox="1">
            <a:spLocks noChangeArrowheads="1"/>
          </p:cNvSpPr>
          <p:nvPr/>
        </p:nvSpPr>
        <p:spPr bwMode="auto">
          <a:xfrm>
            <a:off x="395288" y="260350"/>
            <a:ext cx="8208962" cy="65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Analysis of the central vein diameter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Central veins were analyzed under 40× magnification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The morphometric analysis of the vessel along the selected analysis path, is based on the quantification of the cross–sectional areas and diameters for each cross–sectional section. </a:t>
            </a:r>
            <a:endParaRPr lang="sk-SK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For each in–plane direction, the maximum, distance between two boundary points parallel to that direction is determined. </a:t>
            </a:r>
            <a:endParaRPr lang="sk-SK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The minimum, average, and maximum vessel diameters are then computed as the minimum, average, and maximum values, respectively, of all of these distances.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For the evaluation were used of 165 measurements  </a:t>
            </a:r>
          </a:p>
          <a:p>
            <a:endParaRPr lang="sk-SK">
              <a:latin typeface="Calibri" pitchFamily="34" charset="0"/>
            </a:endParaRPr>
          </a:p>
          <a:p>
            <a:endParaRPr lang="sk-SK">
              <a:latin typeface="Calibri" pitchFamily="34" charset="0"/>
            </a:endParaRPr>
          </a:p>
          <a:p>
            <a:endParaRPr lang="sk-SK">
              <a:latin typeface="Calibri" pitchFamily="34" charset="0"/>
            </a:endParaRPr>
          </a:p>
          <a:p>
            <a:endParaRPr lang="sk-SK">
              <a:latin typeface="Calibri" pitchFamily="34" charset="0"/>
            </a:endParaRPr>
          </a:p>
          <a:p>
            <a:endParaRPr lang="sk-SK">
              <a:latin typeface="Calibri" pitchFamily="34" charset="0"/>
            </a:endParaRPr>
          </a:p>
          <a:p>
            <a:endParaRPr lang="sk-SK">
              <a:latin typeface="Calibri" pitchFamily="34" charset="0"/>
            </a:endParaRPr>
          </a:p>
          <a:p>
            <a:endParaRPr lang="sk-SK" sz="1400">
              <a:latin typeface="Calibri" pitchFamily="34" charset="0"/>
            </a:endParaRPr>
          </a:p>
          <a:p>
            <a:endParaRPr lang="sk-SK" sz="1400">
              <a:latin typeface="Calibri" pitchFamily="34" charset="0"/>
            </a:endParaRPr>
          </a:p>
          <a:p>
            <a:endParaRPr lang="sk-SK" sz="1400">
              <a:latin typeface="Calibri" pitchFamily="34" charset="0"/>
            </a:endParaRPr>
          </a:p>
          <a:p>
            <a:endParaRPr lang="sk-SK" sz="1400">
              <a:latin typeface="Calibri" pitchFamily="34" charset="0"/>
            </a:endParaRPr>
          </a:p>
          <a:p>
            <a:endParaRPr lang="sk-SK" sz="1400">
              <a:latin typeface="Calibri" pitchFamily="34" charset="0"/>
            </a:endParaRPr>
          </a:p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Boskamp, T. et al., 2004: New vessel analysis tool for morphometric quantification and visualization of vessels in CT and MR Imaging data sets.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RadioGraphics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789363"/>
            <a:ext cx="1912938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BlokTextu 3"/>
          <p:cNvSpPr txBox="1">
            <a:spLocks noChangeArrowheads="1"/>
          </p:cNvSpPr>
          <p:nvPr/>
        </p:nvSpPr>
        <p:spPr bwMode="auto">
          <a:xfrm>
            <a:off x="3708400" y="4076700"/>
            <a:ext cx="4464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>
                <a:latin typeface="Times New Roman" pitchFamily="18" charset="0"/>
                <a:cs typeface="Times New Roman" pitchFamily="18" charset="0"/>
              </a:rPr>
              <a:t>Diameter measurement in a cross</a:t>
            </a:r>
            <a:r>
              <a:rPr lang="sk-SK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section of a vessel with plaque (dark gray area).</a:t>
            </a:r>
            <a:r>
              <a:rPr lang="sk-SK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Light gray area the lumen. For each direction,</a:t>
            </a:r>
            <a:r>
              <a:rPr lang="sk-SK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the maximum distance parallel to tha</a:t>
            </a:r>
            <a:r>
              <a:rPr lang="sk-SK" sz="12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 direction</a:t>
            </a:r>
            <a:r>
              <a:rPr lang="sk-SK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between two lumen boundary points defines a</a:t>
            </a:r>
            <a:r>
              <a:rPr lang="sk-SK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“directional diameter.” (The bold lines represent</a:t>
            </a:r>
            <a:r>
              <a:rPr lang="sk-SK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the directional diameters for two single directions.)</a:t>
            </a:r>
            <a:r>
              <a:rPr lang="sk-SK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The minimum, average, and maximum</a:t>
            </a:r>
            <a:r>
              <a:rPr lang="sk-SK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over all of the directional diameters yield the</a:t>
            </a:r>
            <a:r>
              <a:rPr lang="sk-SK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minimum, average, and maximum diameters of</a:t>
            </a:r>
            <a:r>
              <a:rPr lang="sk-SK" sz="120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GB" sz="1200">
                <a:latin typeface="Times New Roman" pitchFamily="18" charset="0"/>
                <a:cs typeface="Times New Roman" pitchFamily="18" charset="0"/>
              </a:rPr>
              <a:t>he vessel lumen, respectively</a:t>
            </a:r>
            <a:endParaRPr lang="sk-SK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750" y="568325"/>
            <a:ext cx="80645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b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Statistics</a:t>
            </a:r>
          </a:p>
          <a:p>
            <a:pPr algn="just"/>
            <a:endParaRPr lang="en-US" b="1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r>
              <a:rPr lang="en-US" u="sng">
                <a:latin typeface="Times New Roman" pitchFamily="18" charset="0"/>
                <a:ea typeface="Times" pitchFamily="18" charset="0"/>
                <a:cs typeface="Times New Roman" pitchFamily="18" charset="0"/>
              </a:rPr>
              <a:t>display of the microscopic fields 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	Adobe Photoshop 7.0</a:t>
            </a:r>
          </a:p>
          <a:p>
            <a:pPr algn="just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r>
              <a:rPr lang="en-US" u="sng">
                <a:latin typeface="Times New Roman" pitchFamily="18" charset="0"/>
                <a:ea typeface="Times" pitchFamily="18" charset="0"/>
                <a:cs typeface="Times New Roman" pitchFamily="18" charset="0"/>
              </a:rPr>
              <a:t>measurement 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	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		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Image Acquisition Software getIT </a:t>
            </a:r>
            <a:endParaRPr lang="sk-SK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				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(Olympus Soft Imaging Solution GmbH)</a:t>
            </a:r>
          </a:p>
          <a:p>
            <a:pPr algn="just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r>
              <a:rPr lang="en-US" u="sng">
                <a:latin typeface="Times New Roman" pitchFamily="18" charset="0"/>
                <a:ea typeface="Times" pitchFamily="18" charset="0"/>
                <a:cs typeface="Times New Roman" pitchFamily="18" charset="0"/>
              </a:rPr>
              <a:t>statistical analyses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			GraphPad Prism 5.0		</a:t>
            </a:r>
          </a:p>
          <a:p>
            <a:pPr algn="just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The data were analyzed and expressed as means ± SD (standard deviation of the mean), the minimum, average, and maximum values. </a:t>
            </a:r>
          </a:p>
          <a:p>
            <a:pPr algn="just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Student´s t–Test was used to compare between the data of the control and those of treatments</a:t>
            </a:r>
          </a:p>
          <a:p>
            <a:pPr algn="just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Level of statistical significance 	p-value; p ≤ 0.05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BlokTextu 1"/>
          <p:cNvSpPr txBox="1">
            <a:spLocks noChangeArrowheads="1"/>
          </p:cNvSpPr>
          <p:nvPr/>
        </p:nvSpPr>
        <p:spPr bwMode="auto">
          <a:xfrm>
            <a:off x="323850" y="476250"/>
            <a:ext cx="84963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Results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u="sng">
                <a:latin typeface="Times New Roman" pitchFamily="18" charset="0"/>
                <a:cs typeface="Times New Roman" pitchFamily="18" charset="0"/>
              </a:rPr>
              <a:t>Total number and size of hepatocytes </a:t>
            </a:r>
          </a:p>
          <a:p>
            <a:endParaRPr lang="en-US" sz="1000" i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Significantly higher number of the liver cells was observed at 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10 of bendiocarb treatment (26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± 6.5/100 µm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in comparison with the control group (19.5 ± 2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/100 µm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  <a:endParaRPr lang="sk-SK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The number of hepatocytes in the rest of treatment groups was unchanged to control group 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Changes of the size of hepatocytes were observed at 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10 and 20 of the pesticide treatment. </a:t>
            </a:r>
            <a:endParaRPr lang="sk-SK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The size of hepatocytes was significantly decreased at 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10 (14.2 ±2.6 µm) 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ut the hepatocyte size was increased at 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20 (16.5 ± 2.3 µm) against the size of hepatocytes in the control group (15.5 ± 2.1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µm) 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u="sng">
                <a:latin typeface="Times New Roman" pitchFamily="18" charset="0"/>
                <a:cs typeface="Times New Roman" pitchFamily="18" charset="0"/>
              </a:rPr>
              <a:t>Diameter of the central vein</a:t>
            </a:r>
          </a:p>
          <a:p>
            <a:endParaRPr lang="en-US" sz="1000" i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The diameter of central veins ranged from 58.3 to 160.5 µm, and the mean diameter was lower at 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10 (113.9 ± 25.2 µm), but not significantly compared with control (118.2 ± 22.3 µm)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F:\Petrovova\Publikácie\2013\ET\Fig.6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80200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97" name="Group 97"/>
          <p:cNvGraphicFramePr>
            <a:graphicFrameLocks noGrp="1"/>
          </p:cNvGraphicFramePr>
          <p:nvPr/>
        </p:nvGraphicFramePr>
        <p:xfrm>
          <a:off x="611188" y="549275"/>
          <a:ext cx="7632700" cy="5000625"/>
        </p:xfrm>
        <a:graphic>
          <a:graphicData uri="http://schemas.openxmlformats.org/drawingml/2006/table">
            <a:tbl>
              <a:tblPr/>
              <a:tblGrid>
                <a:gridCol w="1506537"/>
                <a:gridCol w="1203325"/>
                <a:gridCol w="1203325"/>
                <a:gridCol w="1203325"/>
                <a:gridCol w="1258888"/>
                <a:gridCol w="1257300"/>
              </a:tblGrid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Day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x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SD 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a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Minimum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Maximum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Number of liver cells</a:t>
                      </a: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(100 µm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)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control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19.55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1.95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17.35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24.22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 26.34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b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6.46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16.69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43.69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20.67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2.61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14.57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24.55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30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20.94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b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2.14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17.18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25.20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Size of liver cells 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(µm)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control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15.50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2.12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11.50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20.30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14.20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b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2.59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9.00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19.33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16.50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b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2.29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10.66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20.33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30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15.50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3.50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9.83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23.50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Diameter of </a:t>
                      </a:r>
                      <a:endParaRPr kumimoji="0" lang="sk-SK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v. centralis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(µm)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control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118.23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22.36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58.34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158.78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113.90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25.17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62.15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147.95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20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118.71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33.21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63.19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155.87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30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121.08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35.74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67.93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" pitchFamily="18" charset="0"/>
                          <a:cs typeface="Times New Roman" pitchFamily="18" charset="0"/>
                        </a:rPr>
                        <a:t>160.46</a:t>
                      </a:r>
                      <a:endParaRPr kumimoji="0" lang="sk-SK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BlokTextu 3"/>
          <p:cNvSpPr txBox="1">
            <a:spLocks noChangeArrowheads="1"/>
          </p:cNvSpPr>
          <p:nvPr/>
        </p:nvSpPr>
        <p:spPr bwMode="auto">
          <a:xfrm>
            <a:off x="611188" y="404813"/>
            <a:ext cx="80645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In view of the data of the present study, it can be concluded that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bendiocarb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moderately toxic effect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on the rabbit liver tissue, regardless of gender. </a:t>
            </a:r>
          </a:p>
          <a:p>
            <a:pPr algn="just">
              <a:buFont typeface="Arial" charset="0"/>
              <a:buChar char="•"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After the short–term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bendiocarb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treatment the regeneration behavior of the liver was observed in relation to binucleated hepatocytes, the higher number of liver cells and their decreased size </a:t>
            </a:r>
          </a:p>
          <a:p>
            <a:pPr algn="just"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Long–term treatment causes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vacuolization and dilatation of hepatocytes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dilatation of sinusoids between hepatocytes and focal infiltration of inflammatory cells. </a:t>
            </a:r>
          </a:p>
          <a:p>
            <a:pPr algn="just"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Presence of the lipid vacuoles both in the liver parenchyma and inner of the hepatocytes could lead to the liver steatosis after prolonged exposure </a:t>
            </a:r>
          </a:p>
          <a:p>
            <a:pPr algn="just">
              <a:buFont typeface="Arial" charset="0"/>
              <a:buChar char="•"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Our results confirm (according to some previous studies) a negative effect of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bendiocarb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on animal health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Times New Roman" pitchFamily="18" charset="0"/>
              </a:rPr>
              <a:t>MORPHOMETRIC </a:t>
            </a:r>
            <a:r>
              <a:rPr lang="sk-SK" sz="3200" b="1" smtClean="0">
                <a:latin typeface="Times New Roman" pitchFamily="18" charset="0"/>
              </a:rPr>
              <a:t>METHODS </a:t>
            </a:r>
            <a:br>
              <a:rPr lang="sk-SK" sz="3200" b="1" smtClean="0">
                <a:latin typeface="Times New Roman" pitchFamily="18" charset="0"/>
              </a:rPr>
            </a:br>
            <a:r>
              <a:rPr lang="sk-SK" sz="3200" b="1" smtClean="0">
                <a:latin typeface="Times New Roman" pitchFamily="18" charset="0"/>
              </a:rPr>
              <a:t>AND </a:t>
            </a:r>
            <a:r>
              <a:rPr lang="en-US" sz="3200" b="1" smtClean="0">
                <a:latin typeface="Times New Roman" pitchFamily="18" charset="0"/>
              </a:rPr>
              <a:t>ANALYSIS</a:t>
            </a:r>
            <a:endParaRPr lang="sk-SK" sz="3200" b="1" smtClean="0"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400" b="1" smtClean="0">
                <a:latin typeface="Times New Roman" pitchFamily="18" charset="0"/>
              </a:rPr>
              <a:t>BENDIOCARBAMATE </a:t>
            </a:r>
            <a:r>
              <a:rPr lang="sk-SK" sz="1400" b="1" smtClean="0">
                <a:latin typeface="Times New Roman" pitchFamily="18" charset="0"/>
              </a:rPr>
              <a:t>– related results</a:t>
            </a:r>
            <a:endParaRPr lang="en-US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sk-SK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400" smtClean="0">
                <a:latin typeface="Times New Roman" pitchFamily="18" charset="0"/>
              </a:rPr>
              <a:t>Krockova, J, Massanyi, P, Toman, R, Danko, J, Roychoudhury, S: In vivo and in vitro effect of bendiocarb on rabbit testicular structure and spermatozoa motility. JOURNAL OF ENVIRONMENTAL SCIENCE AND HEALTH PART A-TOXIC/HAZARDOUS SUBSTANCES &amp; ENVIRONMENTAL ENGINEERING, 2012, 47, 9, 1301-1311.</a:t>
            </a:r>
            <a:endParaRPr lang="sk-SK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400" smtClean="0">
                <a:latin typeface="Times New Roman" pitchFamily="18" charset="0"/>
              </a:rPr>
              <a:t>Petrovova, E, Massanyi, P, Capcarova, M, Zivcak, J, Stodola, L.: Structural alterations in the rabbit spleen after bendiocarb administration. JOURNAL OF ENVIRONMENTAL SCIENCE AND HEALTH PART B - PESTICIDES, FOOD CONTAMINANTS, AND AGRICULTURAL WASTES, 2011, 46, 788-792.</a:t>
            </a:r>
            <a:br>
              <a:rPr lang="en-US" sz="1400" smtClean="0">
                <a:latin typeface="Times New Roman" pitchFamily="18" charset="0"/>
              </a:rPr>
            </a:br>
            <a:endParaRPr lang="en-US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400" smtClean="0">
                <a:latin typeface="Times New Roman" pitchFamily="18" charset="0"/>
              </a:rPr>
              <a:t>Petrovova, E, Mazensky, D, Luptakova, L, Holovska, K, Spalekova, E, Massanyi, P, Haladova, E, Toth, T.: Alterations in the rabbit lymphoid tissue after bendiocarb administration. JOURNAL OF ENVIRONMENTAL SCIENCE AND HEALTH PART B - PESTICIDES, FOOD CONTAMINANTS, AND AGRICULTURAL WASTES, 2010, 45, 7, 719-728.</a:t>
            </a:r>
            <a:br>
              <a:rPr lang="en-US" sz="1400" smtClean="0">
                <a:latin typeface="Times New Roman" pitchFamily="18" charset="0"/>
              </a:rPr>
            </a:br>
            <a:endParaRPr lang="en-US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400" smtClean="0">
                <a:latin typeface="Times New Roman" pitchFamily="18" charset="0"/>
              </a:rPr>
              <a:t>Petrovova, E, Mazensky, D, Vdoviakova, K, Luptakova, L, Massanyi, P, Smrco, P: Effect of bendiocarb on development of chick embryo. JOURNAL OF APPLIED TOXICOLOGY, 2010, 17, 5, 397-401.</a:t>
            </a:r>
            <a:br>
              <a:rPr lang="en-US" sz="1400" smtClean="0">
                <a:latin typeface="Times New Roman" pitchFamily="18" charset="0"/>
              </a:rPr>
            </a:br>
            <a:endParaRPr lang="en-US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400" smtClean="0">
                <a:latin typeface="Times New Roman" pitchFamily="18" charset="0"/>
              </a:rPr>
              <a:t>Flesarova, S, Lukac, N, Danko, J, Massanyi, P: Bendiocarbamate induced structural alterations in rabbit thymus after experimental peroral administration. JOURNAL OF ENVIRONMENTAL SCIENCE AND HEALTH PART B-PESTICIDES, FOOD CONTAMINANTS, AND AGRICULTURAL WASTE, 2007, 42, 3, 329-334</a:t>
            </a:r>
            <a:endParaRPr lang="sk-SK" sz="1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5888"/>
            <a:ext cx="201612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171700"/>
            <a:ext cx="3960813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5"/>
          <p:cNvSpPr>
            <a:spLocks noChangeArrowheads="1"/>
          </p:cNvSpPr>
          <p:nvPr/>
        </p:nvSpPr>
        <p:spPr bwMode="auto">
          <a:xfrm>
            <a:off x="2195513" y="4921250"/>
            <a:ext cx="494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THANK YOU FOR YOUR KIND ATTENTION</a:t>
            </a:r>
            <a:endParaRPr lang="sk-SK" b="1">
              <a:latin typeface="Times New Roman" pitchFamily="18" charset="0"/>
            </a:endParaRPr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311150"/>
            <a:ext cx="2497138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429000"/>
            <a:ext cx="158273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BlokTextu 1"/>
          <p:cNvSpPr txBox="1">
            <a:spLocks noChangeArrowheads="1"/>
          </p:cNvSpPr>
          <p:nvPr/>
        </p:nvSpPr>
        <p:spPr bwMode="auto">
          <a:xfrm>
            <a:off x="2870200" y="311150"/>
            <a:ext cx="2881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sz="2800" b="1">
                <a:latin typeface="Times New Roman" pitchFamily="18" charset="0"/>
                <a:cs typeface="Times New Roman" pitchFamily="18" charset="0"/>
              </a:rPr>
              <a:t>Košice</a:t>
            </a:r>
          </a:p>
          <a:p>
            <a:pPr algn="ctr"/>
            <a:r>
              <a:rPr lang="sk-SK" sz="2800">
                <a:latin typeface="Times New Roman" pitchFamily="18" charset="0"/>
                <a:cs typeface="Times New Roman" pitchFamily="18" charset="0"/>
              </a:rPr>
              <a:t>Slovakia</a:t>
            </a:r>
          </a:p>
        </p:txBody>
      </p:sp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5287963"/>
            <a:ext cx="2286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476250"/>
            <a:ext cx="5400675" cy="5681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smtClean="0">
                <a:latin typeface="Times New Roman" pitchFamily="18" charset="0"/>
              </a:rPr>
              <a:t>MORPHOMETRIC </a:t>
            </a:r>
            <a:r>
              <a:rPr lang="sk-SK" sz="3200" b="1" smtClean="0">
                <a:latin typeface="Times New Roman" pitchFamily="18" charset="0"/>
              </a:rPr>
              <a:t>METHODS </a:t>
            </a:r>
            <a:br>
              <a:rPr lang="sk-SK" sz="3200" b="1" smtClean="0">
                <a:latin typeface="Times New Roman" pitchFamily="18" charset="0"/>
              </a:rPr>
            </a:br>
            <a:r>
              <a:rPr lang="sk-SK" sz="3200" b="1" smtClean="0">
                <a:latin typeface="Times New Roman" pitchFamily="18" charset="0"/>
              </a:rPr>
              <a:t>AND </a:t>
            </a:r>
            <a:r>
              <a:rPr lang="en-US" sz="3200" b="1" smtClean="0">
                <a:latin typeface="Times New Roman" pitchFamily="18" charset="0"/>
              </a:rPr>
              <a:t>ANALYSIS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400" smtClean="0">
                <a:latin typeface="Times New Roman" pitchFamily="18" charset="0"/>
              </a:rPr>
              <a:t>Forgacs, Zs, Massanyi, P. Lukac, N, Somosy, Z: Reproductive toxicology of nickel – Review. JOURNAL OF ENVIRONMENTAL SCIENCE AND HEALTH PART A-TOXIC/HAZARDOUS SUBSTANCES &amp; ENVIRONMENTAL ENGINEERING, 2012, 47, 9, 1249-1260.</a:t>
            </a:r>
            <a:endParaRPr lang="sk-SK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sk-SK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400" smtClean="0">
                <a:latin typeface="Times New Roman" pitchFamily="18" charset="0"/>
              </a:rPr>
              <a:t>Massanyi, P, Lukac, N, Zemanova, J, Makarevich, AV, Chrenek, P, Cigankova, V, Flesarova, S, Toman, R, Forgacs, Z, Somosy, Z, Lazor, P: Effect of nickel administration in vivo on the testicular structure in mice. ACTA VETERINARIA BRNO, 2007, 76, 2, 223-229.</a:t>
            </a:r>
            <a:endParaRPr lang="sk-SK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400" smtClean="0">
                <a:latin typeface="Times New Roman" pitchFamily="18" charset="0"/>
              </a:rPr>
              <a:t>Massanyi, P, Lukac, N, Uhrin, V, Toman, R, Pivko, J, Rafay, J, Forgacs, Zs, Somosy, Z: Female reproductive toxicology of cadmium. ACTA BIOLOGICA HUNGARICA, 2007, 58, 3, 287-299.</a:t>
            </a:r>
            <a:br>
              <a:rPr lang="en-US" sz="1400" smtClean="0">
                <a:latin typeface="Times New Roman" pitchFamily="18" charset="0"/>
              </a:rPr>
            </a:br>
            <a:endParaRPr lang="en-US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400" smtClean="0">
                <a:latin typeface="Times New Roman" pitchFamily="18" charset="0"/>
              </a:rPr>
              <a:t>Massanyi, P, Lukac, N, Slivkova, J, Makarevich, AV, Chrenek, P, Forgacs, Zs, Zakrewski, M, Stawarz, R, Toman, R, Lazor, P, Flesarova, S: Mercury induced alterations in rat kidney and testes in vivo. JOURNAL OF ENVIRONMENTAL SCIENCE AND HEALTH PART A-TOXIC/HAZARDOUS SUBSTANCES &amp; ENVIRONMENTAL ENGINEERING, 2007, 42, 7, 865-870.</a:t>
            </a:r>
            <a:br>
              <a:rPr lang="en-US" sz="1400" smtClean="0">
                <a:latin typeface="Times New Roman" pitchFamily="18" charset="0"/>
              </a:rPr>
            </a:br>
            <a:endParaRPr lang="en-US" sz="14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400" smtClean="0">
                <a:latin typeface="Times New Roman" pitchFamily="18" charset="0"/>
              </a:rPr>
              <a:t>Massanyi, P, Lukac, N, Makarevich, AV, Chrenek, P, Forgacs, Zs, Zakrewski, M, Stawarz, R, Toman, R, Lazor, P, Flesarova, S: Lead induced alterations in rat kidney and testes in vivo. JOURNAL OF ENVIRONMENTAL SCIENCE AND HEALTH PART A-TOXIC/HAZARDOUS SUBSTANCES &amp; ENVIRONMENTAL ENGINEERING, 2007, 42, 5, 671-676.</a:t>
            </a:r>
            <a:endParaRPr lang="sk-SK" sz="1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BlokTextu 3"/>
          <p:cNvSpPr txBox="1">
            <a:spLocks noChangeArrowheads="1"/>
          </p:cNvSpPr>
          <p:nvPr/>
        </p:nvSpPr>
        <p:spPr bwMode="auto">
          <a:xfrm>
            <a:off x="323850" y="333375"/>
            <a:ext cx="835183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Bendiocarb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is degraded in the liver, which has a major role in the biotransformation and excretion of carbamate pesticides from the body </a:t>
            </a:r>
          </a:p>
          <a:p>
            <a:pPr marL="285750" indent="-285750" algn="just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Reactions of detoxication take place in hepatocytes by the enzymatic system situated in the endoplasmic reticulum, and bendiocarb is excreted as a sulphate and β–glucuronide conjugates of the phenol derivatives </a:t>
            </a:r>
          </a:p>
          <a:p>
            <a:pPr marL="285750" indent="-285750" algn="just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90% of an oral bendiocarb dose is excreted in the urine, 1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3% in expired air, and 3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8% in the feces. Excretion is completed within 24 hours </a:t>
            </a:r>
          </a:p>
        </p:txBody>
      </p:sp>
      <p:pic>
        <p:nvPicPr>
          <p:cNvPr id="15362" name="Picture 6" descr="bendiocarb 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852863"/>
            <a:ext cx="2466975" cy="14398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500438"/>
            <a:ext cx="259238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0200" y="3852863"/>
            <a:ext cx="205898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Šípka doprava 1"/>
          <p:cNvSpPr/>
          <p:nvPr/>
        </p:nvSpPr>
        <p:spPr>
          <a:xfrm>
            <a:off x="2843213" y="5084763"/>
            <a:ext cx="576262" cy="1444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5084763"/>
            <a:ext cx="6032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BlokTextu 3"/>
          <p:cNvSpPr txBox="1">
            <a:spLocks noChangeArrowheads="1"/>
          </p:cNvSpPr>
          <p:nvPr/>
        </p:nvSpPr>
        <p:spPr bwMode="auto">
          <a:xfrm>
            <a:off x="468313" y="333375"/>
            <a:ext cx="83518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Field trials with the carbamates propoxur and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bendiocarb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for indoor residual spraying treatment have been very effective against pyrethroid resistant malaria vectors. </a:t>
            </a:r>
            <a:endParaRPr lang="sk-SK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Over the past few years, there was an increasing interest in testing these insecticides for public health purposes as alternatives to pyrethroids </a:t>
            </a:r>
          </a:p>
        </p:txBody>
      </p:sp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25" y="1846263"/>
            <a:ext cx="6518275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BlokTextu 1"/>
          <p:cNvSpPr txBox="1">
            <a:spLocks noChangeArrowheads="1"/>
          </p:cNvSpPr>
          <p:nvPr/>
        </p:nvSpPr>
        <p:spPr bwMode="auto">
          <a:xfrm>
            <a:off x="2700338" y="5970588"/>
            <a:ext cx="3887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Maxmen, A., 2012: Malaria surge feared. </a:t>
            </a:r>
            <a:r>
              <a:rPr lang="en-US" sz="1400" i="1">
                <a:latin typeface="Times New Roman" pitchFamily="18" charset="0"/>
                <a:cs typeface="Times New Roman" pitchFamily="18" charset="0"/>
              </a:rPr>
              <a:t>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630238" y="257175"/>
            <a:ext cx="7704137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Aim of the study</a:t>
            </a:r>
          </a:p>
          <a:p>
            <a:pPr algn="just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In order to increase using of bendiocarb against vectors of malaria, thus it is important to examine every potential aspect of its toxicology. </a:t>
            </a:r>
            <a:endParaRPr lang="sk-SK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The lack of information at all levels may be one of the most important causative factors of chemical intoxication in developing countries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.</a:t>
            </a:r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At present, several studies of bendiocarb effect with rabbit as an animal model have been published. </a:t>
            </a:r>
            <a:endParaRPr lang="sk-SK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We can continue with results, particularly to organs which have a key role to biotransformation and excretion of bendiocarb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.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/>
            <a:r>
              <a:rPr lang="en-US" b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The aim of our study was to observe the morphometric alterations of the rabbit liver tissue treated with bendiocarb, mostly hepatocytes number and diameter of the central vein </a:t>
            </a:r>
          </a:p>
        </p:txBody>
      </p:sp>
      <p:pic>
        <p:nvPicPr>
          <p:cNvPr id="17410" name="Picture 2" descr="F:\Petrovova\Bendiocarb\kralik\kralik_pecen_BK\Pecen_morfometria_40x\30E\30_BK_100x\DSC08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929188"/>
            <a:ext cx="190182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F:\Petrovova\Bendiocarb\kralik\kralik_pecen_BK\Pecen_morfometria_40x\30E\12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5250" y="4929188"/>
            <a:ext cx="187166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Users\stnb_001\Desktop\Untitled-1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8" y="4508500"/>
            <a:ext cx="24558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ípka doprava 6"/>
          <p:cNvSpPr/>
          <p:nvPr/>
        </p:nvSpPr>
        <p:spPr>
          <a:xfrm>
            <a:off x="3276600" y="5453063"/>
            <a:ext cx="503238" cy="1444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8775" y="498475"/>
            <a:ext cx="8569325" cy="506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Material and Methods</a:t>
            </a:r>
          </a:p>
          <a:p>
            <a:pPr algn="just" eaLnBrk="0" hangingPunct="0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We used 56 adult rabbits (age = 84 days) of breed HY+, 28 males and 28 females, and with average weight 2500 g</a:t>
            </a:r>
          </a:p>
          <a:p>
            <a:pPr algn="just" eaLnBrk="0" hangingPunct="0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Animals were kept in cages at standard conditions (temperature 15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–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21°C, 12 hour light period and relative humidity of 45%) </a:t>
            </a:r>
          </a:p>
          <a:p>
            <a:pPr algn="just" eaLnBrk="0" hangingPunct="0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Groups of animals (control, 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10, 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20, 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30 of administration), and each group comprised 14 animals</a:t>
            </a:r>
          </a:p>
          <a:p>
            <a:pPr algn="just" eaLnBrk="0" hangingPunct="0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Animals in control group were not treated and they were killed at 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30 from the beginning of the experimental work. </a:t>
            </a:r>
          </a:p>
          <a:p>
            <a:pPr algn="just" eaLnBrk="0" hangingPunct="0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Rabbits in all experimental groups received bendiocarb (96% Bendiocarb, Bayer, Germany) </a:t>
            </a:r>
            <a:r>
              <a:rPr lang="en-US" i="1">
                <a:latin typeface="Times New Roman" pitchFamily="18" charset="0"/>
                <a:ea typeface="Times" pitchFamily="18" charset="0"/>
                <a:cs typeface="Times New Roman" pitchFamily="18" charset="0"/>
              </a:rPr>
              <a:t>per os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 in a dose 5 mg/kg per day and after 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11 in a same dose per 48 hours </a:t>
            </a:r>
          </a:p>
          <a:p>
            <a:pPr algn="just" eaLnBrk="0" hangingPunct="0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Acute oral toxicity of bendiocarb (rabbit)	      35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–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40 mg/kg of the body weight</a:t>
            </a:r>
          </a:p>
        </p:txBody>
      </p:sp>
      <p:cxnSp>
        <p:nvCxnSpPr>
          <p:cNvPr id="4" name="Rovná spojovacia šípka 3"/>
          <p:cNvCxnSpPr/>
          <p:nvPr/>
        </p:nvCxnSpPr>
        <p:spPr>
          <a:xfrm>
            <a:off x="4643438" y="5373688"/>
            <a:ext cx="57626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04813" y="347663"/>
            <a:ext cx="784860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Experimental animals were killed by thiopental (Thiopental Valeant 1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g, Czech Republic; 100 mg/kg of body weight) intravenous administration at 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D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10, 20 and 30 after bendiocarb treatment</a:t>
            </a:r>
          </a:p>
          <a:p>
            <a:pPr marL="285750" indent="-285750" algn="just"/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Liver samples from all animals were dissected immediately after the animals were killed and fixed in 10% neutral formalin. Paraffin sections (7 µm thick) were stained for routine histological study using haematoxylin and eosin for morphometric evaluation under light microscope (FL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–</a:t>
            </a:r>
            <a:r>
              <a:rPr lang="sk-SK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800).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>
                <a:latin typeface="Times New Roman" pitchFamily="18" charset="0"/>
                <a:ea typeface="Times" pitchFamily="18" charset="0"/>
                <a:cs typeface="Times New Roman" pitchFamily="18" charset="0"/>
              </a:rPr>
              <a:t>All morphometric variables were obtained using a light microscope with two objectives 20x and 40x, and photo–equipment (Olympus Provis AX) to prepare images for morphometric analysis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GB">
              <a:latin typeface="Calibri" pitchFamily="34" charset="0"/>
              <a:ea typeface="Times" pitchFamily="18" charset="0"/>
              <a:cs typeface="Arial" charset="0"/>
            </a:endParaRPr>
          </a:p>
        </p:txBody>
      </p:sp>
      <p:pic>
        <p:nvPicPr>
          <p:cNvPr id="19458" name="Picture 2" descr="F:\Petrovova\Obrazky\research are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6863" y="3860800"/>
            <a:ext cx="183515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221163"/>
            <a:ext cx="31051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BlokTextu 1"/>
          <p:cNvSpPr txBox="1">
            <a:spLocks noChangeArrowheads="1"/>
          </p:cNvSpPr>
          <p:nvPr/>
        </p:nvSpPr>
        <p:spPr bwMode="auto">
          <a:xfrm>
            <a:off x="468313" y="404813"/>
            <a:ext cx="82804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latin typeface="Times New Roman" pitchFamily="18" charset="0"/>
                <a:cs typeface="Times New Roman" pitchFamily="18" charset="0"/>
              </a:rPr>
              <a:t>Total number of hepatocytes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More than 300 microscopic fields randomly selected were examined. </a:t>
            </a:r>
            <a:endParaRPr lang="sk-SK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The sampling procedure began with a random selection of 5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sk-SK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6 fields of the liver parenchyma from each animal of the control and experimental groups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A 16–points square lattice was used to quantitative evaluation of hepatocytes (the total number of hepatocytes). </a:t>
            </a:r>
            <a:endParaRPr lang="sk-SK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The grid was overlaid onto each microscopic field (87 296 µm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263" y="3284538"/>
            <a:ext cx="501491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1559</Words>
  <Application>Microsoft Office PowerPoint</Application>
  <PresentationFormat>On-screen Show (4:3)</PresentationFormat>
  <Paragraphs>202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Šablóna návrhu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Times</vt:lpstr>
      <vt:lpstr>Motív Office</vt:lpstr>
      <vt:lpstr>Snímka 1</vt:lpstr>
      <vt:lpstr>Snímka 2</vt:lpstr>
      <vt:lpstr>MORPHOMETRIC METHODS  AND ANALYSIS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MORPHOMETRIC METHODS  AND ANALYSIS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stnb_001</dc:creator>
  <cp:lastModifiedBy>Peter Massányi</cp:lastModifiedBy>
  <cp:revision>56</cp:revision>
  <dcterms:created xsi:type="dcterms:W3CDTF">2014-08-19T11:27:55Z</dcterms:created>
  <dcterms:modified xsi:type="dcterms:W3CDTF">2014-09-14T17:19:44Z</dcterms:modified>
</cp:coreProperties>
</file>