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6" r:id="rId3"/>
    <p:sldId id="271" r:id="rId4"/>
    <p:sldId id="269" r:id="rId5"/>
    <p:sldId id="260" r:id="rId6"/>
    <p:sldId id="257" r:id="rId7"/>
    <p:sldId id="270" r:id="rId8"/>
    <p:sldId id="259" r:id="rId9"/>
    <p:sldId id="276" r:id="rId10"/>
    <p:sldId id="261" r:id="rId11"/>
    <p:sldId id="277" r:id="rId12"/>
    <p:sldId id="278" r:id="rId13"/>
    <p:sldId id="279" r:id="rId14"/>
    <p:sldId id="285" r:id="rId15"/>
    <p:sldId id="286" r:id="rId16"/>
    <p:sldId id="263" r:id="rId17"/>
    <p:sldId id="280" r:id="rId18"/>
    <p:sldId id="275" r:id="rId19"/>
    <p:sldId id="281" r:id="rId20"/>
    <p:sldId id="282" r:id="rId21"/>
    <p:sldId id="283" r:id="rId22"/>
    <p:sldId id="284" r:id="rId23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0CCA"/>
    <a:srgbClr val="80C535"/>
    <a:srgbClr val="62BE24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09" autoAdjust="0"/>
    <p:restoredTop sz="94737" autoAdjust="0"/>
  </p:normalViewPr>
  <p:slideViewPr>
    <p:cSldViewPr>
      <p:cViewPr>
        <p:scale>
          <a:sx n="94" d="100"/>
          <a:sy n="94" d="100"/>
        </p:scale>
        <p:origin x="-666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7B75E-D9EB-4BDB-9D60-56DD7B02DBE0}" type="datetimeFigureOut">
              <a:rPr lang="es-ES_tradnl" smtClean="0"/>
              <a:pPr/>
              <a:t>22/09/2014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1C1F1-54DC-41B7-8D00-09E9ED1C3539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F7B606-6039-45C0-8894-140527478418}" type="slidenum">
              <a:rPr 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UY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F7B606-6039-45C0-8894-140527478418}" type="slidenum">
              <a:rPr 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UY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F7B606-6039-45C0-8894-140527478418}" type="slidenum">
              <a:rPr 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UY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F7B606-6039-45C0-8894-140527478418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UY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F7B606-6039-45C0-8894-140527478418}" type="slidenum">
              <a:rPr 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UY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F7B606-6039-45C0-8894-140527478418}" type="slidenum">
              <a:rPr 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UY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1DBEE5-D894-4160-ABCA-CBF78FFFD43A}" type="datetimeFigureOut">
              <a:rPr lang="es-ES_tradnl" smtClean="0"/>
              <a:pPr/>
              <a:t>22/09/2014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7FF9D6-9516-4507-A4F3-736B29DEAA9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1DBEE5-D894-4160-ABCA-CBF78FFFD43A}" type="datetimeFigureOut">
              <a:rPr lang="es-ES_tradnl" smtClean="0"/>
              <a:pPr/>
              <a:t>22/09/2014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7FF9D6-9516-4507-A4F3-736B29DEAA9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1DBEE5-D894-4160-ABCA-CBF78FFFD43A}" type="datetimeFigureOut">
              <a:rPr lang="es-ES_tradnl" smtClean="0"/>
              <a:pPr/>
              <a:t>22/09/2014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7FF9D6-9516-4507-A4F3-736B29DEAA9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1DBEE5-D894-4160-ABCA-CBF78FFFD43A}" type="datetimeFigureOut">
              <a:rPr lang="es-ES_tradnl" smtClean="0"/>
              <a:pPr/>
              <a:t>22/09/2014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7FF9D6-9516-4507-A4F3-736B29DEAA9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1DBEE5-D894-4160-ABCA-CBF78FFFD43A}" type="datetimeFigureOut">
              <a:rPr lang="es-ES_tradnl" smtClean="0"/>
              <a:pPr/>
              <a:t>22/09/2014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7FF9D6-9516-4507-A4F3-736B29DEAA9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1DBEE5-D894-4160-ABCA-CBF78FFFD43A}" type="datetimeFigureOut">
              <a:rPr lang="es-ES_tradnl" smtClean="0"/>
              <a:pPr/>
              <a:t>22/09/2014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7FF9D6-9516-4507-A4F3-736B29DEAA9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1DBEE5-D894-4160-ABCA-CBF78FFFD43A}" type="datetimeFigureOut">
              <a:rPr lang="es-ES_tradnl" smtClean="0"/>
              <a:pPr/>
              <a:t>22/09/2014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7FF9D6-9516-4507-A4F3-736B29DEAA9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1DBEE5-D894-4160-ABCA-CBF78FFFD43A}" type="datetimeFigureOut">
              <a:rPr lang="es-ES_tradnl" smtClean="0"/>
              <a:pPr/>
              <a:t>22/09/2014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7FF9D6-9516-4507-A4F3-736B29DEAA9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1DBEE5-D894-4160-ABCA-CBF78FFFD43A}" type="datetimeFigureOut">
              <a:rPr lang="es-ES_tradnl" smtClean="0"/>
              <a:pPr/>
              <a:t>22/09/2014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7FF9D6-9516-4507-A4F3-736B29DEAA9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1DBEE5-D894-4160-ABCA-CBF78FFFD43A}" type="datetimeFigureOut">
              <a:rPr lang="es-ES_tradnl" smtClean="0"/>
              <a:pPr/>
              <a:t>22/09/2014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7FF9D6-9516-4507-A4F3-736B29DEAA9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1DBEE5-D894-4160-ABCA-CBF78FFFD43A}" type="datetimeFigureOut">
              <a:rPr lang="es-ES_tradnl" smtClean="0"/>
              <a:pPr/>
              <a:t>22/09/2014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7FF9D6-9516-4507-A4F3-736B29DEAA91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71DBEE5-D894-4160-ABCA-CBF78FFFD43A}" type="datetimeFigureOut">
              <a:rPr lang="es-ES_tradnl" smtClean="0"/>
              <a:pPr/>
              <a:t>22/09/2014</a:t>
            </a:fld>
            <a:endParaRPr lang="es-ES_tradnl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87FF9D6-9516-4507-A4F3-736B29DEAA9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gif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9.bin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jpeg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208912" cy="3096344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 Narrow" pitchFamily="34" charset="0"/>
              </a:rPr>
              <a:t>DEVELOPING QUANTITATIVE METHODS IN COMMUNITY ECOLOGY: PREDICTING SPECIES ABUNDANCES FROM QUALITATIVE WEB INTERACTION DATA</a:t>
            </a:r>
            <a:endParaRPr lang="es-ES_tradnl" sz="44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4509120"/>
            <a:ext cx="7772400" cy="1418456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Hugo Fort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Complex Systems Group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Department of Physics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Universidad de la República, Montevideo, Uruguay</a:t>
            </a:r>
            <a:endParaRPr lang="es-ES_tradnl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2" name="Rectangle 4"/>
          <p:cNvSpPr>
            <a:spLocks noChangeArrowheads="1"/>
          </p:cNvSpPr>
          <p:nvPr/>
        </p:nvSpPr>
        <p:spPr bwMode="auto">
          <a:xfrm>
            <a:off x="4788024" y="440668"/>
            <a:ext cx="4140460" cy="212365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Arial Narrow" pitchFamily="34" charset="0"/>
                <a:cs typeface="Times New Roman" pitchFamily="18" charset="0"/>
              </a:rPr>
              <a:t>In turns out that for the majority of plant-pollinator networks the available information is in the form of </a:t>
            </a:r>
            <a:r>
              <a:rPr lang="en-US" sz="2200" b="1" dirty="0" smtClean="0">
                <a:solidFill>
                  <a:schemeClr val="accent1"/>
                </a:solidFill>
                <a:latin typeface="Arial Narrow" pitchFamily="34" charset="0"/>
                <a:cs typeface="Times New Roman" pitchFamily="18" charset="0"/>
              </a:rPr>
              <a:t>QUALITATIVE </a:t>
            </a:r>
            <a:r>
              <a:rPr lang="en-US" sz="2200" dirty="0" smtClean="0">
                <a:latin typeface="Arial Narrow" pitchFamily="34" charset="0"/>
                <a:cs typeface="Times New Roman" pitchFamily="18" charset="0"/>
              </a:rPr>
              <a:t>(</a:t>
            </a:r>
            <a:r>
              <a:rPr lang="en-US" sz="2200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BINARY</a:t>
            </a:r>
            <a:r>
              <a:rPr lang="en-US" sz="2200" dirty="0" smtClean="0">
                <a:latin typeface="Arial Narrow" pitchFamily="34" charset="0"/>
                <a:cs typeface="Times New Roman" pitchFamily="18" charset="0"/>
              </a:rPr>
              <a:t>) interaction </a:t>
            </a:r>
            <a:r>
              <a:rPr lang="en-US" sz="2200" dirty="0" smtClean="0">
                <a:latin typeface="Arial Narrow" pitchFamily="34" charset="0"/>
                <a:cs typeface="Times New Roman" pitchFamily="18" charset="0"/>
              </a:rPr>
              <a:t>matrices or adjacency matrices </a:t>
            </a:r>
            <a:r>
              <a:rPr lang="en-US" sz="2200" i="1" dirty="0" smtClean="0">
                <a:latin typeface="Arial Narrow" pitchFamily="34" charset="0"/>
              </a:rPr>
              <a:t>g</a:t>
            </a:r>
            <a:r>
              <a:rPr lang="en-US" sz="2200" i="1" baseline="-25000" dirty="0" smtClean="0">
                <a:latin typeface="Arial Narrow" pitchFamily="34" charset="0"/>
              </a:rPr>
              <a:t>ap </a:t>
            </a:r>
            <a:r>
              <a:rPr lang="en-US" sz="2200" dirty="0" smtClean="0">
                <a:latin typeface="Arial Narrow" pitchFamily="34" charset="0"/>
                <a:cs typeface="Times New Roman" pitchFamily="18" charset="0"/>
              </a:rPr>
              <a:t>given </a:t>
            </a:r>
            <a:r>
              <a:rPr lang="en-US" sz="2200" dirty="0" smtClean="0">
                <a:latin typeface="Arial Narrow" pitchFamily="34" charset="0"/>
                <a:cs typeface="Times New Roman" pitchFamily="18" charset="0"/>
              </a:rPr>
              <a:t>by: </a:t>
            </a:r>
            <a:endParaRPr lang="en-US" sz="2200" dirty="0">
              <a:latin typeface="Arial Narrow" pitchFamily="34" charset="0"/>
            </a:endParaRPr>
          </a:p>
        </p:txBody>
      </p:sp>
      <p:grpSp>
        <p:nvGrpSpPr>
          <p:cNvPr id="2" name="7 Grupo"/>
          <p:cNvGrpSpPr/>
          <p:nvPr/>
        </p:nvGrpSpPr>
        <p:grpSpPr>
          <a:xfrm>
            <a:off x="683568" y="2348880"/>
            <a:ext cx="2304256" cy="2304256"/>
            <a:chOff x="2381220" y="4049721"/>
            <a:chExt cx="1762125" cy="2019300"/>
          </a:xfrm>
        </p:grpSpPr>
        <p:pic>
          <p:nvPicPr>
            <p:cNvPr id="32051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81220" y="4049721"/>
              <a:ext cx="1762125" cy="201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051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20909" t="26649"/>
            <a:stretch>
              <a:fillRect/>
            </a:stretch>
          </p:blipFill>
          <p:spPr bwMode="auto">
            <a:xfrm>
              <a:off x="2673324" y="4524389"/>
              <a:ext cx="1460520" cy="1535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" name="9 Grupo"/>
          <p:cNvGrpSpPr>
            <a:grpSpLocks noChangeAspect="1"/>
          </p:cNvGrpSpPr>
          <p:nvPr/>
        </p:nvGrpSpPr>
        <p:grpSpPr>
          <a:xfrm rot="16200000">
            <a:off x="1718575" y="-828581"/>
            <a:ext cx="1818418" cy="4320479"/>
            <a:chOff x="7200292" y="2276872"/>
            <a:chExt cx="1202668" cy="2857500"/>
          </a:xfrm>
        </p:grpSpPr>
        <p:pic>
          <p:nvPicPr>
            <p:cNvPr id="11" name="Picture 2" descr="http://www.sciencemag.org/content/329/5993/765/F1.medium.gif"/>
            <p:cNvPicPr>
              <a:picLocks noChangeAspect="1" noChangeArrowheads="1"/>
            </p:cNvPicPr>
            <p:nvPr/>
          </p:nvPicPr>
          <p:blipFill>
            <a:blip r:embed="rId5" cstate="print"/>
            <a:srcRect l="71304"/>
            <a:stretch>
              <a:fillRect/>
            </a:stretch>
          </p:blipFill>
          <p:spPr bwMode="auto">
            <a:xfrm>
              <a:off x="7200292" y="2276872"/>
              <a:ext cx="1202668" cy="2857500"/>
            </a:xfrm>
            <a:prstGeom prst="rect">
              <a:avLst/>
            </a:prstGeom>
            <a:noFill/>
          </p:spPr>
        </p:pic>
        <p:pic>
          <p:nvPicPr>
            <p:cNvPr id="12" name="Picture 2" descr="http://www.sciencemag.org/content/329/5993/765/F1.medium.gif"/>
            <p:cNvPicPr>
              <a:picLocks noChangeAspect="1" noChangeArrowheads="1"/>
            </p:cNvPicPr>
            <p:nvPr/>
          </p:nvPicPr>
          <p:blipFill>
            <a:blip r:embed="rId5" cstate="print"/>
            <a:srcRect t="2520" r="75946" b="64720"/>
            <a:stretch>
              <a:fillRect/>
            </a:stretch>
          </p:blipFill>
          <p:spPr bwMode="auto">
            <a:xfrm>
              <a:off x="7200292" y="4041068"/>
              <a:ext cx="1008112" cy="936104"/>
            </a:xfrm>
            <a:prstGeom prst="rect">
              <a:avLst/>
            </a:prstGeom>
            <a:noFill/>
          </p:spPr>
        </p:pic>
      </p:grp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31540" y="5553236"/>
            <a:ext cx="8316924" cy="1107996"/>
          </a:xfrm>
          <a:prstGeom prst="rect">
            <a:avLst/>
          </a:prstGeom>
          <a:solidFill>
            <a:srgbClr val="FFC0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Arial Narrow" pitchFamily="34" charset="0"/>
                <a:cs typeface="Times New Roman" pitchFamily="18" charset="0"/>
              </a:rPr>
              <a:t>For each entry (row = </a:t>
            </a:r>
            <a:r>
              <a:rPr lang="en-US" sz="2200" i="1" dirty="0" err="1" smtClean="0">
                <a:cs typeface="Times New Roman" pitchFamily="18" charset="0"/>
              </a:rPr>
              <a:t>i</a:t>
            </a:r>
            <a:r>
              <a:rPr lang="en-US" sz="2200" dirty="0" smtClean="0">
                <a:cs typeface="Times New Roman" pitchFamily="18" charset="0"/>
              </a:rPr>
              <a:t>,</a:t>
            </a:r>
            <a:r>
              <a:rPr lang="en-US" sz="2200" dirty="0" smtClean="0">
                <a:latin typeface="Arial Narrow" pitchFamily="34" charset="0"/>
                <a:cs typeface="Times New Roman" pitchFamily="18" charset="0"/>
              </a:rPr>
              <a:t> column =</a:t>
            </a:r>
            <a:r>
              <a:rPr lang="en-US" sz="2200" i="1" dirty="0" smtClean="0">
                <a:cs typeface="Times New Roman" pitchFamily="18" charset="0"/>
              </a:rPr>
              <a:t> j</a:t>
            </a:r>
            <a:r>
              <a:rPr lang="en-US" sz="2200" dirty="0" smtClean="0">
                <a:latin typeface="Arial Narrow" pitchFamily="34" charset="0"/>
                <a:cs typeface="Times New Roman" pitchFamily="18" charset="0"/>
              </a:rPr>
              <a:t>):  </a:t>
            </a:r>
          </a:p>
          <a:p>
            <a:r>
              <a:rPr lang="en-US" sz="2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0 means pollinator species </a:t>
            </a:r>
            <a:r>
              <a:rPr lang="en-US" sz="2200" b="1" i="1" dirty="0" err="1" smtClean="0">
                <a:solidFill>
                  <a:srgbClr val="002060"/>
                </a:solidFill>
                <a:cs typeface="Times New Roman" pitchFamily="18" charset="0"/>
              </a:rPr>
              <a:t>i</a:t>
            </a:r>
            <a:r>
              <a:rPr lang="en-US" sz="22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and plant species </a:t>
            </a:r>
            <a:r>
              <a:rPr lang="en-US" sz="2200" b="1" i="1" dirty="0" smtClean="0">
                <a:solidFill>
                  <a:srgbClr val="002060"/>
                </a:solidFill>
                <a:cs typeface="Times New Roman" pitchFamily="18" charset="0"/>
              </a:rPr>
              <a:t>j</a:t>
            </a:r>
            <a:r>
              <a:rPr lang="en-US" sz="2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don’t interact</a:t>
            </a:r>
          </a:p>
          <a:p>
            <a:r>
              <a:rPr lang="en-US" sz="2200" b="1" dirty="0" smtClean="0">
                <a:solidFill>
                  <a:srgbClr val="FF0066"/>
                </a:solidFill>
                <a:latin typeface="Arial Narrow" pitchFamily="34" charset="0"/>
                <a:cs typeface="Times New Roman" pitchFamily="18" charset="0"/>
              </a:rPr>
              <a:t>1 means pollinator species </a:t>
            </a:r>
            <a:r>
              <a:rPr lang="en-US" sz="2200" b="1" i="1" dirty="0" err="1" smtClean="0">
                <a:solidFill>
                  <a:srgbClr val="FF0066"/>
                </a:solidFill>
                <a:cs typeface="Times New Roman" pitchFamily="18" charset="0"/>
              </a:rPr>
              <a:t>i</a:t>
            </a:r>
            <a:r>
              <a:rPr lang="en-US" sz="2200" b="1" dirty="0" smtClean="0">
                <a:solidFill>
                  <a:srgbClr val="FF0066"/>
                </a:solidFill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FF0066"/>
                </a:solidFill>
                <a:latin typeface="Arial Narrow" pitchFamily="34" charset="0"/>
                <a:cs typeface="Times New Roman" pitchFamily="18" charset="0"/>
              </a:rPr>
              <a:t>and plant species </a:t>
            </a:r>
            <a:r>
              <a:rPr lang="en-US" sz="2200" b="1" i="1" dirty="0" smtClean="0">
                <a:solidFill>
                  <a:srgbClr val="FF0066"/>
                </a:solidFill>
                <a:cs typeface="Times New Roman" pitchFamily="18" charset="0"/>
              </a:rPr>
              <a:t> j</a:t>
            </a:r>
            <a:r>
              <a:rPr lang="en-US" sz="2200" b="1" dirty="0" smtClean="0">
                <a:solidFill>
                  <a:srgbClr val="FF0066"/>
                </a:solidFill>
                <a:latin typeface="Arial Narrow" pitchFamily="34" charset="0"/>
                <a:cs typeface="Times New Roman" pitchFamily="18" charset="0"/>
              </a:rPr>
              <a:t> do interact</a:t>
            </a:r>
            <a:endParaRPr lang="en-US" sz="2200" b="1" dirty="0">
              <a:solidFill>
                <a:srgbClr val="FF0066"/>
              </a:solidFill>
              <a:latin typeface="Arial Narrow" pitchFamily="34" charset="0"/>
            </a:endParaRPr>
          </a:p>
        </p:txBody>
      </p:sp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3167844" y="2231809"/>
          <a:ext cx="5472607" cy="3309899"/>
        </p:xfrm>
        <a:graphic>
          <a:graphicData uri="http://schemas.openxmlformats.org/drawingml/2006/table">
            <a:tbl>
              <a:tblPr/>
              <a:tblGrid>
                <a:gridCol w="1183978"/>
                <a:gridCol w="355193"/>
                <a:gridCol w="355193"/>
                <a:gridCol w="355193"/>
                <a:gridCol w="355193"/>
                <a:gridCol w="355193"/>
                <a:gridCol w="355193"/>
                <a:gridCol w="355193"/>
                <a:gridCol w="355193"/>
                <a:gridCol w="289417"/>
                <a:gridCol w="289417"/>
                <a:gridCol w="289417"/>
                <a:gridCol w="289417"/>
                <a:gridCol w="289417"/>
              </a:tblGrid>
              <a:tr h="1204874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000" b="1" i="0" u="none" strike="noStrike" dirty="0" err="1" smtClean="0">
                          <a:solidFill>
                            <a:schemeClr val="bg1"/>
                          </a:solidFill>
                          <a:latin typeface="Arial"/>
                        </a:rPr>
                        <a:t>Insects</a:t>
                      </a:r>
                      <a:r>
                        <a:rPr lang="es-ES_tradnl" sz="10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/</a:t>
                      </a:r>
                      <a:r>
                        <a:rPr lang="es-ES_tradnl" sz="1000" b="1" i="0" u="none" strike="noStrike" dirty="0" err="1" smtClean="0">
                          <a:solidFill>
                            <a:schemeClr val="bg1"/>
                          </a:solidFill>
                          <a:latin typeface="Arial"/>
                        </a:rPr>
                        <a:t>Flowers</a:t>
                      </a:r>
                      <a:endParaRPr lang="es-ES_tradnl" sz="10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Diplopterys</a:t>
                      </a:r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pubipetala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Byrsonima</a:t>
                      </a:r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gardnerana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Banisteriopsis</a:t>
                      </a:r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muricata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Heteropterys</a:t>
                      </a:r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sp1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Heteropterys</a:t>
                      </a:r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sp2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Dicella</a:t>
                      </a:r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bracteosa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Carolus</a:t>
                      </a:r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chasei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Stigmaphyllon</a:t>
                      </a:r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paralias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Banisteriopsis</a:t>
                      </a:r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stellaris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Banisteriopsis</a:t>
                      </a:r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schizoptera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Stigmaphyllon</a:t>
                      </a:r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auriculatum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Stigmaphyllon</a:t>
                      </a:r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ciliatum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Janusia</a:t>
                      </a:r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anisandra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27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Centris </a:t>
                      </a:r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aenea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27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Centris </a:t>
                      </a:r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fuscata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27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Centris </a:t>
                      </a:r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caxiensis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27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Centris tarsata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27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Centris flavifrons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27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Centris </a:t>
                      </a:r>
                      <a:r>
                        <a:rPr lang="es-ES_tradnl" sz="1000" b="0" i="0" u="none" strike="noStrike" dirty="0" err="1" smtClean="0">
                          <a:solidFill>
                            <a:schemeClr val="bg1"/>
                          </a:solidFill>
                          <a:latin typeface="Arial"/>
                        </a:rPr>
                        <a:t>trigonoides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27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Centris obsoleta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27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Epicharis</a:t>
                      </a:r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sp2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27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Apis </a:t>
                      </a:r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mellifera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27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Centris sp3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27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Centris sp1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27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Xylocopa sp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27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Xylocopa grisescens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8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31540" y="512676"/>
            <a:ext cx="8280920" cy="769441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Arial Narrow" pitchFamily="34" charset="0"/>
                <a:cs typeface="Times New Roman" pitchFamily="18" charset="0"/>
              </a:rPr>
              <a:t>An important quantity to separate </a:t>
            </a:r>
            <a:r>
              <a:rPr lang="en-US" sz="2200" b="1" dirty="0" smtClean="0">
                <a:solidFill>
                  <a:srgbClr val="00B0F0"/>
                </a:solidFill>
                <a:latin typeface="Arial Narrow" pitchFamily="34" charset="0"/>
                <a:cs typeface="Times New Roman" pitchFamily="18" charset="0"/>
              </a:rPr>
              <a:t>specialist </a:t>
            </a:r>
            <a:r>
              <a:rPr lang="en-US" sz="2200" dirty="0" smtClean="0">
                <a:latin typeface="Arial Narrow" pitchFamily="34" charset="0"/>
                <a:cs typeface="Times New Roman" pitchFamily="18" charset="0"/>
              </a:rPr>
              <a:t>species from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generalist </a:t>
            </a:r>
            <a:r>
              <a:rPr lang="en-US" sz="2200" dirty="0" smtClean="0">
                <a:latin typeface="Arial Narrow" pitchFamily="34" charset="0"/>
                <a:cs typeface="Times New Roman" pitchFamily="18" charset="0"/>
              </a:rPr>
              <a:t>species: the degree D </a:t>
            </a:r>
            <a:endParaRPr lang="en-US" sz="2200" dirty="0">
              <a:latin typeface="Arial Narrow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31540" y="1664804"/>
          <a:ext cx="5507040" cy="3706139"/>
        </p:xfrm>
        <a:graphic>
          <a:graphicData uri="http://schemas.openxmlformats.org/drawingml/2006/table">
            <a:tbl>
              <a:tblPr/>
              <a:tblGrid>
                <a:gridCol w="1183978"/>
                <a:gridCol w="355193"/>
                <a:gridCol w="355193"/>
                <a:gridCol w="355193"/>
                <a:gridCol w="355193"/>
                <a:gridCol w="355193"/>
                <a:gridCol w="355193"/>
                <a:gridCol w="355193"/>
                <a:gridCol w="355193"/>
                <a:gridCol w="289417"/>
                <a:gridCol w="289417"/>
                <a:gridCol w="289417"/>
                <a:gridCol w="323850"/>
                <a:gridCol w="289417"/>
              </a:tblGrid>
              <a:tr h="1204874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000" b="1" i="0" u="none" strike="noStrike" dirty="0" err="1" smtClean="0">
                          <a:solidFill>
                            <a:schemeClr val="bg1"/>
                          </a:solidFill>
                          <a:latin typeface="Arial"/>
                        </a:rPr>
                        <a:t>Insects</a:t>
                      </a:r>
                      <a:r>
                        <a:rPr lang="es-ES_tradnl" sz="10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/</a:t>
                      </a:r>
                      <a:r>
                        <a:rPr lang="es-ES_tradnl" sz="1000" b="1" i="0" u="none" strike="noStrike" dirty="0" err="1" smtClean="0">
                          <a:solidFill>
                            <a:schemeClr val="bg1"/>
                          </a:solidFill>
                          <a:latin typeface="Arial"/>
                        </a:rPr>
                        <a:t>Flowers</a:t>
                      </a:r>
                      <a:endParaRPr lang="es-ES_tradnl" sz="10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Diplopterys</a:t>
                      </a:r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pubipetala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Byrsonima</a:t>
                      </a:r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gardnerana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Banisteriopsis</a:t>
                      </a:r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muricata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Heteropterys</a:t>
                      </a:r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sp1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Heteropterys</a:t>
                      </a:r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sp2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Dicella</a:t>
                      </a:r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bracteosa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Carolus</a:t>
                      </a:r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chasei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Stigmaphyllon</a:t>
                      </a:r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paralias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Banisteriopsis</a:t>
                      </a:r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stellaris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Banisteriopsis</a:t>
                      </a:r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schizoptera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Stigmaphyllon</a:t>
                      </a:r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auriculatum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Stigmaphyllon</a:t>
                      </a:r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ciliatum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Janusia</a:t>
                      </a:r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anisandra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27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Centris </a:t>
                      </a:r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aenea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27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Centris </a:t>
                      </a:r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fuscata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27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Centris </a:t>
                      </a:r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caxiensis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27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Centris tarsata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27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Centris flavifrons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27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Centris </a:t>
                      </a:r>
                      <a:r>
                        <a:rPr lang="es-ES_tradnl" sz="1000" b="0" i="0" u="none" strike="noStrike" dirty="0" err="1" smtClean="0">
                          <a:solidFill>
                            <a:schemeClr val="bg1"/>
                          </a:solidFill>
                          <a:latin typeface="Arial"/>
                        </a:rPr>
                        <a:t>trigonoides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27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Centris obsoleta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27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Epicharis</a:t>
                      </a:r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sp2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27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Apis </a:t>
                      </a:r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mellifera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27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Centris sp3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27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Centris sp1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27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Xylocopa sp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27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Xylocopa grisescens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6120172" y="1664804"/>
            <a:ext cx="25562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 Narrow" pitchFamily="34" charset="0"/>
              </a:rPr>
              <a:t>Summing across rows (over plant species)</a:t>
            </a:r>
            <a:endParaRPr lang="en-US" sz="2200" dirty="0">
              <a:latin typeface="Arial Narrow" pitchFamily="34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5940152" y="2630711"/>
          <a:ext cx="590054" cy="2748374"/>
        </p:xfrm>
        <a:graphic>
          <a:graphicData uri="http://schemas.openxmlformats.org/drawingml/2006/table">
            <a:tbl>
              <a:tblPr/>
              <a:tblGrid>
                <a:gridCol w="590054"/>
              </a:tblGrid>
              <a:tr h="260526">
                <a:tc>
                  <a:txBody>
                    <a:bodyPr/>
                    <a:lstStyle/>
                    <a:p>
                      <a:pPr algn="r" rtl="0" fontAlgn="b"/>
                      <a:r>
                        <a:rPr lang="es-UY" sz="1500" b="1" i="1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D</a:t>
                      </a:r>
                    </a:p>
                  </a:txBody>
                  <a:tcPr marL="7376" marR="7376" marT="73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91708">
                <a:tc>
                  <a:txBody>
                    <a:bodyPr/>
                    <a:lstStyle/>
                    <a:p>
                      <a:pPr algn="r" fontAlgn="b"/>
                      <a:r>
                        <a:rPr lang="es-UY" sz="1200" b="1" i="0" u="none" strike="noStrike" dirty="0" smtClean="0">
                          <a:solidFill>
                            <a:srgbClr val="FF0000"/>
                          </a:solidFill>
                          <a:latin typeface="+mj-lt"/>
                        </a:rPr>
                        <a:t>13</a:t>
                      </a:r>
                      <a:endParaRPr lang="es-UY" sz="1200" b="1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08">
                <a:tc>
                  <a:txBody>
                    <a:bodyPr/>
                    <a:lstStyle/>
                    <a:p>
                      <a:pPr algn="r" fontAlgn="b"/>
                      <a:endParaRPr lang="es-UY" sz="1200" b="1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08">
                <a:tc>
                  <a:txBody>
                    <a:bodyPr/>
                    <a:lstStyle/>
                    <a:p>
                      <a:pPr algn="r" fontAlgn="b"/>
                      <a:endParaRPr lang="es-UY" sz="1200" b="1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08">
                <a:tc>
                  <a:txBody>
                    <a:bodyPr/>
                    <a:lstStyle/>
                    <a:p>
                      <a:pPr algn="r" fontAlgn="b"/>
                      <a:endParaRPr lang="es-UY" sz="1200" b="1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08">
                <a:tc>
                  <a:txBody>
                    <a:bodyPr/>
                    <a:lstStyle/>
                    <a:p>
                      <a:pPr algn="r" fontAlgn="b"/>
                      <a:endParaRPr lang="es-UY" sz="1200" b="1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08">
                <a:tc>
                  <a:txBody>
                    <a:bodyPr/>
                    <a:lstStyle/>
                    <a:p>
                      <a:pPr algn="r" fontAlgn="b"/>
                      <a:endParaRPr lang="es-UY" sz="1200" b="1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08">
                <a:tc>
                  <a:txBody>
                    <a:bodyPr/>
                    <a:lstStyle/>
                    <a:p>
                      <a:pPr algn="r" fontAlgn="b"/>
                      <a:endParaRPr lang="es-UY" sz="1200" b="1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08">
                <a:tc>
                  <a:txBody>
                    <a:bodyPr/>
                    <a:lstStyle/>
                    <a:p>
                      <a:pPr algn="r" fontAlgn="b"/>
                      <a:endParaRPr lang="es-UY" sz="1200" b="1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08">
                <a:tc>
                  <a:txBody>
                    <a:bodyPr/>
                    <a:lstStyle/>
                    <a:p>
                      <a:pPr algn="r" fontAlgn="b"/>
                      <a:endParaRPr lang="es-UY" sz="1200" b="1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301">
                <a:tc>
                  <a:txBody>
                    <a:bodyPr/>
                    <a:lstStyle/>
                    <a:p>
                      <a:pPr algn="r" fontAlgn="b"/>
                      <a:endParaRPr lang="es-UY" sz="1200" b="1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301">
                <a:tc>
                  <a:txBody>
                    <a:bodyPr/>
                    <a:lstStyle/>
                    <a:p>
                      <a:pPr algn="r" fontAlgn="b"/>
                      <a:endParaRPr lang="es-UY" sz="1200" b="1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301">
                <a:tc>
                  <a:txBody>
                    <a:bodyPr/>
                    <a:lstStyle/>
                    <a:p>
                      <a:pPr algn="r" fontAlgn="b"/>
                      <a:endParaRPr lang="es-UY" sz="1200" b="1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08">
                <a:tc>
                  <a:txBody>
                    <a:bodyPr/>
                    <a:lstStyle/>
                    <a:p>
                      <a:pPr algn="r" fontAlgn="b"/>
                      <a:endParaRPr lang="es-UY" sz="1200" b="1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5940152" y="2629771"/>
          <a:ext cx="590054" cy="2743445"/>
        </p:xfrm>
        <a:graphic>
          <a:graphicData uri="http://schemas.openxmlformats.org/drawingml/2006/table">
            <a:tbl>
              <a:tblPr/>
              <a:tblGrid>
                <a:gridCol w="590054"/>
              </a:tblGrid>
              <a:tr h="259937">
                <a:tc>
                  <a:txBody>
                    <a:bodyPr/>
                    <a:lstStyle/>
                    <a:p>
                      <a:pPr algn="r" rtl="0" fontAlgn="b"/>
                      <a:r>
                        <a:rPr lang="es-UY" sz="1500" b="1" i="1" u="none" strike="noStrike" dirty="0">
                          <a:solidFill>
                            <a:srgbClr val="00B050"/>
                          </a:solidFill>
                          <a:latin typeface="Arial"/>
                        </a:rPr>
                        <a:t>D</a:t>
                      </a:r>
                    </a:p>
                  </a:txBody>
                  <a:tcPr marL="7376" marR="7376" marT="73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91274">
                <a:tc>
                  <a:txBody>
                    <a:bodyPr/>
                    <a:lstStyle/>
                    <a:p>
                      <a:pPr algn="r" fontAlgn="b"/>
                      <a:r>
                        <a:rPr lang="es-UY" sz="1200" b="1" i="0" u="none" strike="noStrike" dirty="0" smtClean="0">
                          <a:solidFill>
                            <a:srgbClr val="00B050"/>
                          </a:solidFill>
                          <a:latin typeface="+mj-lt"/>
                        </a:rPr>
                        <a:t>13</a:t>
                      </a:r>
                      <a:endParaRPr lang="es-UY" sz="1200" b="1" i="0" u="none" strike="noStrike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74">
                <a:tc>
                  <a:txBody>
                    <a:bodyPr/>
                    <a:lstStyle/>
                    <a:p>
                      <a:pPr algn="r" fontAlgn="b"/>
                      <a:r>
                        <a:rPr lang="es-UY" sz="1200" b="1" i="0" u="none" strike="noStrike" dirty="0">
                          <a:solidFill>
                            <a:srgbClr val="00B050"/>
                          </a:solidFill>
                          <a:latin typeface="+mj-lt"/>
                        </a:rPr>
                        <a:t>13</a:t>
                      </a:r>
                    </a:p>
                  </a:txBody>
                  <a:tcPr marL="7376" marR="7376" marT="73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74">
                <a:tc>
                  <a:txBody>
                    <a:bodyPr/>
                    <a:lstStyle/>
                    <a:p>
                      <a:pPr algn="r" fontAlgn="b"/>
                      <a:r>
                        <a:rPr lang="es-UY" sz="1200" b="1" i="0" u="none" strike="noStrike" dirty="0">
                          <a:solidFill>
                            <a:srgbClr val="00B050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7376" marR="7376" marT="73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74">
                <a:tc>
                  <a:txBody>
                    <a:bodyPr/>
                    <a:lstStyle/>
                    <a:p>
                      <a:pPr algn="r" fontAlgn="b"/>
                      <a:r>
                        <a:rPr lang="es-UY" sz="1200" b="1" i="0" u="none" strike="noStrike" dirty="0">
                          <a:solidFill>
                            <a:srgbClr val="00B050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7376" marR="7376" marT="73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74">
                <a:tc>
                  <a:txBody>
                    <a:bodyPr/>
                    <a:lstStyle/>
                    <a:p>
                      <a:pPr algn="r" fontAlgn="b"/>
                      <a:r>
                        <a:rPr lang="es-UY" sz="1200" b="1" i="0" u="none" strike="noStrike" dirty="0">
                          <a:solidFill>
                            <a:srgbClr val="00B050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marL="7376" marR="7376" marT="73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74">
                <a:tc>
                  <a:txBody>
                    <a:bodyPr/>
                    <a:lstStyle/>
                    <a:p>
                      <a:pPr algn="r" fontAlgn="b"/>
                      <a:r>
                        <a:rPr lang="es-UY" sz="1200" b="1" i="0" u="none" strike="noStrike" dirty="0">
                          <a:solidFill>
                            <a:srgbClr val="00B05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7376" marR="7376" marT="73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74">
                <a:tc>
                  <a:txBody>
                    <a:bodyPr/>
                    <a:lstStyle/>
                    <a:p>
                      <a:pPr algn="r" fontAlgn="b"/>
                      <a:r>
                        <a:rPr lang="es-UY" sz="1200" b="1" i="0" u="none" strike="noStrike" dirty="0">
                          <a:solidFill>
                            <a:srgbClr val="00B05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7376" marR="7376" marT="73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74">
                <a:tc>
                  <a:txBody>
                    <a:bodyPr/>
                    <a:lstStyle/>
                    <a:p>
                      <a:pPr algn="r" fontAlgn="b"/>
                      <a:r>
                        <a:rPr lang="es-UY" sz="1200" b="1" i="0" u="none" strike="noStrike" dirty="0">
                          <a:solidFill>
                            <a:srgbClr val="00B05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7376" marR="7376" marT="73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74">
                <a:tc>
                  <a:txBody>
                    <a:bodyPr/>
                    <a:lstStyle/>
                    <a:p>
                      <a:pPr algn="r" fontAlgn="b"/>
                      <a:r>
                        <a:rPr lang="es-UY" sz="1200" b="1" i="0" u="none" strike="noStrike" dirty="0">
                          <a:solidFill>
                            <a:srgbClr val="00B05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7376" marR="7376" marT="73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75">
                <a:tc>
                  <a:txBody>
                    <a:bodyPr/>
                    <a:lstStyle/>
                    <a:p>
                      <a:pPr algn="r" fontAlgn="b"/>
                      <a:r>
                        <a:rPr lang="es-UY" sz="1200" b="1" i="0" u="none" strike="noStrike" dirty="0">
                          <a:solidFill>
                            <a:srgbClr val="00B05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7376" marR="7376" marT="73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75">
                <a:tc>
                  <a:txBody>
                    <a:bodyPr/>
                    <a:lstStyle/>
                    <a:p>
                      <a:pPr algn="r" fontAlgn="b"/>
                      <a:r>
                        <a:rPr lang="es-UY" sz="1200" b="1" i="0" u="none" strike="noStrike" dirty="0">
                          <a:solidFill>
                            <a:srgbClr val="00B05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7376" marR="7376" marT="73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75">
                <a:tc>
                  <a:txBody>
                    <a:bodyPr/>
                    <a:lstStyle/>
                    <a:p>
                      <a:pPr algn="r" fontAlgn="b"/>
                      <a:r>
                        <a:rPr lang="es-UY" sz="1200" b="1" i="0" u="none" strike="noStrike" dirty="0">
                          <a:solidFill>
                            <a:srgbClr val="00B05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7376" marR="7376" marT="73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74">
                <a:tc>
                  <a:txBody>
                    <a:bodyPr/>
                    <a:lstStyle/>
                    <a:p>
                      <a:pPr algn="r" fontAlgn="b"/>
                      <a:r>
                        <a:rPr lang="es-UY" sz="1200" b="1" i="0" u="none" strike="noStrike" dirty="0">
                          <a:solidFill>
                            <a:srgbClr val="00B05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7376" marR="7376" marT="73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6552220" y="2587551"/>
            <a:ext cx="2160240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B050"/>
                </a:solidFill>
                <a:latin typeface="Arial Narrow" pitchFamily="34" charset="0"/>
              </a:rPr>
              <a:t>That is, pollinator species </a:t>
            </a:r>
            <a:r>
              <a:rPr lang="en-US" sz="2200" b="1" i="1" dirty="0" err="1" smtClean="0">
                <a:solidFill>
                  <a:srgbClr val="00B050"/>
                </a:solidFill>
                <a:latin typeface="Arial Narrow" pitchFamily="34" charset="0"/>
              </a:rPr>
              <a:t>Centris</a:t>
            </a:r>
            <a:r>
              <a:rPr lang="en-US" sz="2200" b="1" i="1" dirty="0" smtClean="0">
                <a:solidFill>
                  <a:srgbClr val="00B050"/>
                </a:solidFill>
                <a:latin typeface="Arial Narrow" pitchFamily="34" charset="0"/>
              </a:rPr>
              <a:t> </a:t>
            </a:r>
            <a:r>
              <a:rPr lang="en-US" sz="2200" b="1" i="1" dirty="0" err="1" smtClean="0">
                <a:solidFill>
                  <a:srgbClr val="00B050"/>
                </a:solidFill>
                <a:latin typeface="Arial Narrow" pitchFamily="34" charset="0"/>
              </a:rPr>
              <a:t>aenea</a:t>
            </a:r>
            <a:r>
              <a:rPr lang="en-US" sz="2200" b="1" i="1" dirty="0" smtClean="0">
                <a:solidFill>
                  <a:srgbClr val="00B050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00B050"/>
                </a:solidFill>
                <a:latin typeface="Arial Narrow" pitchFamily="34" charset="0"/>
              </a:rPr>
              <a:t>interacts with all the 13 species of plants and then it has    </a:t>
            </a:r>
            <a:r>
              <a:rPr lang="en-US" sz="2200" b="1" i="1" dirty="0" smtClean="0">
                <a:solidFill>
                  <a:srgbClr val="00B050"/>
                </a:solidFill>
                <a:latin typeface="Arial Narrow" pitchFamily="34" charset="0"/>
              </a:rPr>
              <a:t>D</a:t>
            </a:r>
            <a:r>
              <a:rPr lang="en-US" sz="2200" b="1" dirty="0" smtClean="0">
                <a:solidFill>
                  <a:srgbClr val="00B050"/>
                </a:solidFill>
                <a:latin typeface="Arial Narrow" pitchFamily="34" charset="0"/>
              </a:rPr>
              <a:t> = 13. </a:t>
            </a:r>
            <a:endParaRPr lang="en-US" sz="2200" b="1" dirty="0">
              <a:solidFill>
                <a:srgbClr val="00B050"/>
              </a:solidFill>
              <a:latin typeface="Arial Narrow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23528" y="5467871"/>
            <a:ext cx="871296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1A0CCA"/>
                </a:solidFill>
                <a:latin typeface="Arial Narrow" pitchFamily="34" charset="0"/>
              </a:rPr>
              <a:t>Specialist pollinator species: low degree D (they interact with few plant species).</a:t>
            </a:r>
          </a:p>
          <a:p>
            <a:r>
              <a:rPr lang="en-US" sz="1100" dirty="0" smtClean="0">
                <a:latin typeface="Arial Narrow" pitchFamily="34" charset="0"/>
              </a:rPr>
              <a:t/>
            </a:r>
            <a:br>
              <a:rPr lang="en-US" sz="1100" dirty="0" smtClean="0">
                <a:latin typeface="Arial Narrow" pitchFamily="34" charset="0"/>
              </a:rPr>
            </a:br>
            <a:endParaRPr lang="en-US" sz="2200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433112" y="1664804"/>
          <a:ext cx="5507040" cy="3706139"/>
        </p:xfrm>
        <a:graphic>
          <a:graphicData uri="http://schemas.openxmlformats.org/drawingml/2006/table">
            <a:tbl>
              <a:tblPr/>
              <a:tblGrid>
                <a:gridCol w="1183978"/>
                <a:gridCol w="355193"/>
                <a:gridCol w="355193"/>
                <a:gridCol w="355193"/>
                <a:gridCol w="355193"/>
                <a:gridCol w="355193"/>
                <a:gridCol w="355193"/>
                <a:gridCol w="355193"/>
                <a:gridCol w="355193"/>
                <a:gridCol w="289417"/>
                <a:gridCol w="289417"/>
                <a:gridCol w="289417"/>
                <a:gridCol w="323850"/>
                <a:gridCol w="289417"/>
              </a:tblGrid>
              <a:tr h="1204874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000" b="1" i="0" u="none" strike="noStrike" dirty="0" err="1" smtClean="0">
                          <a:solidFill>
                            <a:schemeClr val="bg1"/>
                          </a:solidFill>
                          <a:latin typeface="Arial"/>
                        </a:rPr>
                        <a:t>Insects</a:t>
                      </a:r>
                      <a:r>
                        <a:rPr lang="es-ES_tradnl" sz="10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/</a:t>
                      </a:r>
                      <a:r>
                        <a:rPr lang="es-ES_tradnl" sz="1000" b="1" i="0" u="none" strike="noStrike" dirty="0" err="1" smtClean="0">
                          <a:solidFill>
                            <a:schemeClr val="bg1"/>
                          </a:solidFill>
                          <a:latin typeface="Arial"/>
                        </a:rPr>
                        <a:t>Flowers</a:t>
                      </a:r>
                      <a:endParaRPr lang="es-ES_tradnl" sz="10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Diplopterys</a:t>
                      </a:r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pubipetala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Byrsonima</a:t>
                      </a:r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gardnerana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Banisteriopsis</a:t>
                      </a:r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muricata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Heteropterys</a:t>
                      </a:r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sp1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Heteropterys</a:t>
                      </a:r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sp2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Dicella</a:t>
                      </a:r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bracteosa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Carolus</a:t>
                      </a:r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chasei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Stigmaphyllon</a:t>
                      </a:r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paralias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Banisteriopsis</a:t>
                      </a:r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stellaris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Banisteriopsis</a:t>
                      </a:r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schizoptera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Stigmaphyllon</a:t>
                      </a:r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auriculatum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Stigmaphyllon</a:t>
                      </a:r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ciliatum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Janusia</a:t>
                      </a:r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anisandra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27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Centris </a:t>
                      </a:r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aenea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27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Centris </a:t>
                      </a:r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fuscata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27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Centris </a:t>
                      </a:r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caxiensis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27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Centris tarsata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27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Centris flavifrons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27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Centris </a:t>
                      </a:r>
                      <a:r>
                        <a:rPr lang="es-ES_tradnl" sz="1000" b="0" i="0" u="none" strike="noStrike" dirty="0" err="1" smtClean="0">
                          <a:solidFill>
                            <a:schemeClr val="bg1"/>
                          </a:solidFill>
                          <a:latin typeface="Arial"/>
                        </a:rPr>
                        <a:t>trigonoides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27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Centris obsoleta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27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Epicharis</a:t>
                      </a:r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sp2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27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Apis </a:t>
                      </a:r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mellifera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27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Centris sp3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27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Centris sp1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27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 dirty="0" err="1">
                          <a:solidFill>
                            <a:srgbClr val="1A0CCA"/>
                          </a:solidFill>
                          <a:latin typeface="Arial"/>
                        </a:rPr>
                        <a:t>Xylocopa</a:t>
                      </a:r>
                      <a:r>
                        <a:rPr lang="es-ES_tradnl" sz="10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 </a:t>
                      </a:r>
                      <a:r>
                        <a:rPr lang="es-ES_tradnl" sz="1000" b="0" i="0" u="none" strike="noStrike" dirty="0" err="1">
                          <a:solidFill>
                            <a:srgbClr val="1A0CCA"/>
                          </a:solidFill>
                          <a:latin typeface="Arial"/>
                        </a:rPr>
                        <a:t>sp</a:t>
                      </a:r>
                      <a:endParaRPr lang="es-ES_tradnl" sz="1000" b="0" i="0" u="none" strike="noStrike" dirty="0">
                        <a:solidFill>
                          <a:srgbClr val="1A0CCA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rgbClr val="1A0CCA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rgbClr val="1A0CCA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27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 dirty="0" err="1">
                          <a:solidFill>
                            <a:srgbClr val="1A0CCA"/>
                          </a:solidFill>
                          <a:latin typeface="Arial"/>
                        </a:rPr>
                        <a:t>Xylocopa</a:t>
                      </a:r>
                      <a:r>
                        <a:rPr lang="es-ES_tradnl" sz="10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 </a:t>
                      </a:r>
                      <a:r>
                        <a:rPr lang="es-ES_tradnl" sz="1000" b="0" i="0" u="none" strike="noStrike" dirty="0" err="1">
                          <a:solidFill>
                            <a:srgbClr val="1A0CCA"/>
                          </a:solidFill>
                          <a:latin typeface="Arial"/>
                        </a:rPr>
                        <a:t>grisescens</a:t>
                      </a:r>
                      <a:endParaRPr lang="es-ES_tradnl" sz="1000" b="0" i="0" u="none" strike="noStrike" dirty="0">
                        <a:solidFill>
                          <a:srgbClr val="1A0CCA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323528" y="5478613"/>
            <a:ext cx="871296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1A0CCA"/>
                </a:solidFill>
                <a:latin typeface="Arial Narrow" pitchFamily="34" charset="0"/>
              </a:rPr>
              <a:t>Specialist pollinator species: low degree D (they interact with few plant species).</a:t>
            </a:r>
          </a:p>
          <a:p>
            <a:r>
              <a:rPr lang="en-US" sz="1100" dirty="0" smtClean="0">
                <a:latin typeface="Arial Narrow" pitchFamily="34" charset="0"/>
              </a:rPr>
              <a:t/>
            </a:r>
            <a:br>
              <a:rPr lang="en-US" sz="1100" dirty="0" smtClean="0">
                <a:latin typeface="Arial Narrow" pitchFamily="34" charset="0"/>
              </a:rPr>
            </a:br>
            <a:r>
              <a:rPr lang="en-US" sz="2200" dirty="0" smtClean="0">
                <a:solidFill>
                  <a:srgbClr val="FF0000"/>
                </a:solidFill>
                <a:latin typeface="Arial Narrow" pitchFamily="34" charset="0"/>
              </a:rPr>
              <a:t>Generalist pollinator species: high degree D (they interact with many plant species).</a:t>
            </a:r>
          </a:p>
        </p:txBody>
      </p:sp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431540" y="1664804"/>
          <a:ext cx="5507040" cy="3706139"/>
        </p:xfrm>
        <a:graphic>
          <a:graphicData uri="http://schemas.openxmlformats.org/drawingml/2006/table">
            <a:tbl>
              <a:tblPr/>
              <a:tblGrid>
                <a:gridCol w="1183978"/>
                <a:gridCol w="355193"/>
                <a:gridCol w="355193"/>
                <a:gridCol w="355193"/>
                <a:gridCol w="355193"/>
                <a:gridCol w="355193"/>
                <a:gridCol w="355193"/>
                <a:gridCol w="355193"/>
                <a:gridCol w="355193"/>
                <a:gridCol w="289417"/>
                <a:gridCol w="289417"/>
                <a:gridCol w="289417"/>
                <a:gridCol w="323850"/>
                <a:gridCol w="289417"/>
              </a:tblGrid>
              <a:tr h="1204874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000" b="1" i="0" u="none" strike="noStrike" dirty="0" err="1" smtClean="0">
                          <a:solidFill>
                            <a:schemeClr val="bg1"/>
                          </a:solidFill>
                          <a:latin typeface="Arial"/>
                        </a:rPr>
                        <a:t>Insects</a:t>
                      </a:r>
                      <a:r>
                        <a:rPr lang="es-ES_tradnl" sz="10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/</a:t>
                      </a:r>
                      <a:r>
                        <a:rPr lang="es-ES_tradnl" sz="1000" b="1" i="0" u="none" strike="noStrike" dirty="0" err="1" smtClean="0">
                          <a:solidFill>
                            <a:schemeClr val="bg1"/>
                          </a:solidFill>
                          <a:latin typeface="Arial"/>
                        </a:rPr>
                        <a:t>Flowers</a:t>
                      </a:r>
                      <a:endParaRPr lang="es-ES_tradnl" sz="10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Diplopterys</a:t>
                      </a:r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pubipetala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Byrsonima</a:t>
                      </a:r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gardnerana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Banisteriopsis</a:t>
                      </a:r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muricata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Heteropterys</a:t>
                      </a:r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sp1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Heteropterys</a:t>
                      </a:r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sp2</a:t>
                      </a: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Dicella</a:t>
                      </a:r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bracteosa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Carolus</a:t>
                      </a:r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chasei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Stigmaphyllon</a:t>
                      </a:r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paralias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Banisteriopsis</a:t>
                      </a:r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stellaris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Banisteriopsis</a:t>
                      </a:r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schizoptera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Stigmaphyllon</a:t>
                      </a:r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auriculatum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Stigmaphyllon</a:t>
                      </a:r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ciliatum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Janusia</a:t>
                      </a:r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anisandra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27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Centris </a:t>
                      </a:r>
                      <a:r>
                        <a:rPr lang="es-ES_tradnl" sz="1000" b="0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aenea</a:t>
                      </a:r>
                      <a:endParaRPr lang="es-ES_tradnl" sz="10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accent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accent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accent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accent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accent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accent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accent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accent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accent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accent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accent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accent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accent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27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Centris </a:t>
                      </a:r>
                      <a:r>
                        <a:rPr lang="es-ES_tradnl" sz="1000" b="0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fuscata</a:t>
                      </a:r>
                      <a:endParaRPr lang="es-ES_tradnl" sz="10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accent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accent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accent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accent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accent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accent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accent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accent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accent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accent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accent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accent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accent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27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Centris </a:t>
                      </a:r>
                      <a:r>
                        <a:rPr lang="es-ES_tradnl" sz="1000" b="0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caxiensis</a:t>
                      </a:r>
                      <a:endParaRPr lang="es-ES_tradnl" sz="10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accent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accent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accent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accent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accent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accent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accent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accent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accent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accent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accent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accent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accent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27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Centris </a:t>
                      </a:r>
                      <a:r>
                        <a:rPr lang="es-ES_tradnl" sz="1000" b="0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tarsata</a:t>
                      </a:r>
                      <a:endParaRPr lang="es-ES_tradnl" sz="10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accent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accent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accent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accent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accent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accent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accent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accent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accent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accent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accent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accent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accent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27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Centris flavifrons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27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Centris </a:t>
                      </a:r>
                      <a:r>
                        <a:rPr lang="es-ES_tradnl" sz="1000" b="0" i="0" u="none" strike="noStrike" dirty="0" err="1" smtClean="0">
                          <a:solidFill>
                            <a:schemeClr val="bg1"/>
                          </a:solidFill>
                          <a:latin typeface="Arial"/>
                        </a:rPr>
                        <a:t>trigonoides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27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Centris obsoleta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27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Epicharis</a:t>
                      </a:r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sp2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27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Apis </a:t>
                      </a:r>
                      <a:r>
                        <a:rPr lang="es-ES_tradnl" sz="10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mellifera</a:t>
                      </a:r>
                      <a:endParaRPr lang="es-ES_tradnl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27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Centris sp3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27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Centris sp1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27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 dirty="0" err="1">
                          <a:solidFill>
                            <a:srgbClr val="1A0CCA"/>
                          </a:solidFill>
                          <a:latin typeface="Arial"/>
                        </a:rPr>
                        <a:t>Xylocopa</a:t>
                      </a:r>
                      <a:r>
                        <a:rPr lang="es-ES_tradnl" sz="10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 </a:t>
                      </a:r>
                      <a:r>
                        <a:rPr lang="es-ES_tradnl" sz="1000" b="0" i="0" u="none" strike="noStrike" dirty="0" err="1">
                          <a:solidFill>
                            <a:srgbClr val="1A0CCA"/>
                          </a:solidFill>
                          <a:latin typeface="Arial"/>
                        </a:rPr>
                        <a:t>sp</a:t>
                      </a:r>
                      <a:endParaRPr lang="es-ES_tradnl" sz="1000" b="0" i="0" u="none" strike="noStrike" dirty="0">
                        <a:solidFill>
                          <a:srgbClr val="1A0CCA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27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>
                          <a:solidFill>
                            <a:srgbClr val="1A0CCA"/>
                          </a:solidFill>
                          <a:latin typeface="Arial"/>
                        </a:rPr>
                        <a:t>Xylocopa grisescens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rgbClr val="1A0CCA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b="0" i="0" u="none" strike="noStrike" dirty="0">
                          <a:solidFill>
                            <a:srgbClr val="1A0CCA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5940152" y="2629771"/>
          <a:ext cx="590054" cy="2743445"/>
        </p:xfrm>
        <a:graphic>
          <a:graphicData uri="http://schemas.openxmlformats.org/drawingml/2006/table">
            <a:tbl>
              <a:tblPr/>
              <a:tblGrid>
                <a:gridCol w="590054"/>
              </a:tblGrid>
              <a:tr h="259937">
                <a:tc>
                  <a:txBody>
                    <a:bodyPr/>
                    <a:lstStyle/>
                    <a:p>
                      <a:pPr algn="r" rtl="0" fontAlgn="b"/>
                      <a:r>
                        <a:rPr lang="es-UY" sz="1500" b="1" i="1" u="none" strike="noStrike" dirty="0">
                          <a:solidFill>
                            <a:srgbClr val="00B050"/>
                          </a:solidFill>
                          <a:latin typeface="Arial"/>
                        </a:rPr>
                        <a:t>D</a:t>
                      </a:r>
                    </a:p>
                  </a:txBody>
                  <a:tcPr marL="7376" marR="7376" marT="73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91274">
                <a:tc>
                  <a:txBody>
                    <a:bodyPr/>
                    <a:lstStyle/>
                    <a:p>
                      <a:pPr algn="r" fontAlgn="b"/>
                      <a:r>
                        <a:rPr lang="es-UY" sz="1200" b="1" i="0" u="none" strike="noStrike" dirty="0" smtClean="0">
                          <a:solidFill>
                            <a:srgbClr val="00B050"/>
                          </a:solidFill>
                          <a:latin typeface="+mj-lt"/>
                        </a:rPr>
                        <a:t>13</a:t>
                      </a:r>
                      <a:endParaRPr lang="es-UY" sz="1200" b="1" i="0" u="none" strike="noStrike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74">
                <a:tc>
                  <a:txBody>
                    <a:bodyPr/>
                    <a:lstStyle/>
                    <a:p>
                      <a:pPr algn="r" fontAlgn="b"/>
                      <a:r>
                        <a:rPr lang="es-UY" sz="1200" b="1" i="0" u="none" strike="noStrike" dirty="0">
                          <a:solidFill>
                            <a:srgbClr val="00B050"/>
                          </a:solidFill>
                          <a:latin typeface="+mj-lt"/>
                        </a:rPr>
                        <a:t>13</a:t>
                      </a:r>
                    </a:p>
                  </a:txBody>
                  <a:tcPr marL="7376" marR="7376" marT="73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74">
                <a:tc>
                  <a:txBody>
                    <a:bodyPr/>
                    <a:lstStyle/>
                    <a:p>
                      <a:pPr algn="r" fontAlgn="b"/>
                      <a:r>
                        <a:rPr lang="es-UY" sz="1200" b="1" i="0" u="none" strike="noStrike" dirty="0">
                          <a:solidFill>
                            <a:srgbClr val="00B050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7376" marR="7376" marT="73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74">
                <a:tc>
                  <a:txBody>
                    <a:bodyPr/>
                    <a:lstStyle/>
                    <a:p>
                      <a:pPr algn="r" fontAlgn="b"/>
                      <a:r>
                        <a:rPr lang="es-UY" sz="1200" b="1" i="0" u="none" strike="noStrike" dirty="0">
                          <a:solidFill>
                            <a:srgbClr val="00B050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7376" marR="7376" marT="73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74">
                <a:tc>
                  <a:txBody>
                    <a:bodyPr/>
                    <a:lstStyle/>
                    <a:p>
                      <a:pPr algn="r" fontAlgn="b"/>
                      <a:r>
                        <a:rPr lang="es-UY" sz="1200" b="1" i="0" u="none" strike="noStrike" dirty="0">
                          <a:solidFill>
                            <a:srgbClr val="00B050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marL="7376" marR="7376" marT="73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74">
                <a:tc>
                  <a:txBody>
                    <a:bodyPr/>
                    <a:lstStyle/>
                    <a:p>
                      <a:pPr algn="r" fontAlgn="b"/>
                      <a:r>
                        <a:rPr lang="es-UY" sz="1200" b="1" i="0" u="none" strike="noStrike" dirty="0">
                          <a:solidFill>
                            <a:srgbClr val="00B05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7376" marR="7376" marT="73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74">
                <a:tc>
                  <a:txBody>
                    <a:bodyPr/>
                    <a:lstStyle/>
                    <a:p>
                      <a:pPr algn="r" fontAlgn="b"/>
                      <a:r>
                        <a:rPr lang="es-UY" sz="1200" b="1" i="0" u="none" strike="noStrike" dirty="0">
                          <a:solidFill>
                            <a:srgbClr val="00B05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7376" marR="7376" marT="73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74">
                <a:tc>
                  <a:txBody>
                    <a:bodyPr/>
                    <a:lstStyle/>
                    <a:p>
                      <a:pPr algn="r" fontAlgn="b"/>
                      <a:r>
                        <a:rPr lang="es-UY" sz="1200" b="1" i="0" u="none" strike="noStrike" dirty="0">
                          <a:solidFill>
                            <a:srgbClr val="00B05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7376" marR="7376" marT="73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74">
                <a:tc>
                  <a:txBody>
                    <a:bodyPr/>
                    <a:lstStyle/>
                    <a:p>
                      <a:pPr algn="r" fontAlgn="b"/>
                      <a:r>
                        <a:rPr lang="es-UY" sz="1200" b="1" i="0" u="none" strike="noStrike" dirty="0">
                          <a:solidFill>
                            <a:srgbClr val="00B05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7376" marR="7376" marT="73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75">
                <a:tc>
                  <a:txBody>
                    <a:bodyPr/>
                    <a:lstStyle/>
                    <a:p>
                      <a:pPr algn="r" fontAlgn="b"/>
                      <a:r>
                        <a:rPr lang="es-UY" sz="1200" b="1" i="0" u="none" strike="noStrike" dirty="0">
                          <a:solidFill>
                            <a:srgbClr val="1A0CCA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7376" marR="7376" marT="73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75">
                <a:tc>
                  <a:txBody>
                    <a:bodyPr/>
                    <a:lstStyle/>
                    <a:p>
                      <a:pPr algn="r" fontAlgn="b"/>
                      <a:r>
                        <a:rPr lang="es-UY" sz="1200" b="1" i="0" u="none" strike="noStrike" dirty="0">
                          <a:solidFill>
                            <a:srgbClr val="1A0CCA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7376" marR="7376" marT="73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75">
                <a:tc>
                  <a:txBody>
                    <a:bodyPr/>
                    <a:lstStyle/>
                    <a:p>
                      <a:pPr algn="r" fontAlgn="b"/>
                      <a:r>
                        <a:rPr lang="es-UY" sz="1200" b="1" i="0" u="none" strike="noStrike" dirty="0">
                          <a:solidFill>
                            <a:srgbClr val="1A0CCA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7376" marR="7376" marT="73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74">
                <a:tc>
                  <a:txBody>
                    <a:bodyPr/>
                    <a:lstStyle/>
                    <a:p>
                      <a:pPr algn="r" fontAlgn="b"/>
                      <a:r>
                        <a:rPr lang="es-UY" sz="1200" b="1" i="0" u="none" strike="noStrike" dirty="0">
                          <a:solidFill>
                            <a:srgbClr val="1A0CCA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7376" marR="7376" marT="73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17 Tabla"/>
          <p:cNvGraphicFramePr>
            <a:graphicFrameLocks noGrp="1"/>
          </p:cNvGraphicFramePr>
          <p:nvPr/>
        </p:nvGraphicFramePr>
        <p:xfrm>
          <a:off x="5940152" y="2629771"/>
          <a:ext cx="590054" cy="2743445"/>
        </p:xfrm>
        <a:graphic>
          <a:graphicData uri="http://schemas.openxmlformats.org/drawingml/2006/table">
            <a:tbl>
              <a:tblPr/>
              <a:tblGrid>
                <a:gridCol w="590054"/>
              </a:tblGrid>
              <a:tr h="259937">
                <a:tc>
                  <a:txBody>
                    <a:bodyPr/>
                    <a:lstStyle/>
                    <a:p>
                      <a:pPr algn="r" rtl="0" fontAlgn="b"/>
                      <a:r>
                        <a:rPr lang="es-UY" sz="1500" b="1" i="1" u="none" strike="noStrike" dirty="0">
                          <a:solidFill>
                            <a:srgbClr val="00B050"/>
                          </a:solidFill>
                          <a:latin typeface="Arial"/>
                        </a:rPr>
                        <a:t>D</a:t>
                      </a:r>
                    </a:p>
                  </a:txBody>
                  <a:tcPr marL="7376" marR="7376" marT="73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91274">
                <a:tc>
                  <a:txBody>
                    <a:bodyPr/>
                    <a:lstStyle/>
                    <a:p>
                      <a:pPr algn="r" fontAlgn="b"/>
                      <a:r>
                        <a:rPr lang="es-UY" sz="1200" b="1" i="0" u="none" strike="noStrike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13</a:t>
                      </a:r>
                      <a:endParaRPr lang="es-UY" sz="1200" b="1" i="0" u="none" strike="noStrike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7376" marR="7376" marT="73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74">
                <a:tc>
                  <a:txBody>
                    <a:bodyPr/>
                    <a:lstStyle/>
                    <a:p>
                      <a:pPr algn="r" fontAlgn="b"/>
                      <a:r>
                        <a:rPr lang="es-UY" sz="1200" b="1" i="0" u="none" strike="noStrike" dirty="0">
                          <a:solidFill>
                            <a:schemeClr val="accent1"/>
                          </a:solidFill>
                          <a:latin typeface="+mj-lt"/>
                        </a:rPr>
                        <a:t>13</a:t>
                      </a:r>
                    </a:p>
                  </a:txBody>
                  <a:tcPr marL="7376" marR="7376" marT="73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74">
                <a:tc>
                  <a:txBody>
                    <a:bodyPr/>
                    <a:lstStyle/>
                    <a:p>
                      <a:pPr algn="r" fontAlgn="b"/>
                      <a:r>
                        <a:rPr lang="es-UY" sz="1200" b="1" i="0" u="none" strike="noStrike" dirty="0">
                          <a:solidFill>
                            <a:schemeClr val="accent1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7376" marR="7376" marT="73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74">
                <a:tc>
                  <a:txBody>
                    <a:bodyPr/>
                    <a:lstStyle/>
                    <a:p>
                      <a:pPr algn="r" fontAlgn="b"/>
                      <a:r>
                        <a:rPr lang="es-UY" sz="1200" b="1" i="0" u="none" strike="noStrike" dirty="0">
                          <a:solidFill>
                            <a:schemeClr val="accent1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7376" marR="7376" marT="73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74">
                <a:tc>
                  <a:txBody>
                    <a:bodyPr/>
                    <a:lstStyle/>
                    <a:p>
                      <a:pPr algn="r" fontAlgn="b"/>
                      <a:r>
                        <a:rPr lang="es-UY" sz="1200" b="1" i="0" u="none" strike="noStrike" dirty="0">
                          <a:solidFill>
                            <a:srgbClr val="00B050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marL="7376" marR="7376" marT="73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74">
                <a:tc>
                  <a:txBody>
                    <a:bodyPr/>
                    <a:lstStyle/>
                    <a:p>
                      <a:pPr algn="r" fontAlgn="b"/>
                      <a:r>
                        <a:rPr lang="es-UY" sz="1200" b="1" i="0" u="none" strike="noStrike" dirty="0">
                          <a:solidFill>
                            <a:srgbClr val="00B05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7376" marR="7376" marT="73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74">
                <a:tc>
                  <a:txBody>
                    <a:bodyPr/>
                    <a:lstStyle/>
                    <a:p>
                      <a:pPr algn="r" fontAlgn="b"/>
                      <a:r>
                        <a:rPr lang="es-UY" sz="1200" b="1" i="0" u="none" strike="noStrike" dirty="0">
                          <a:solidFill>
                            <a:srgbClr val="00B05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7376" marR="7376" marT="73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74">
                <a:tc>
                  <a:txBody>
                    <a:bodyPr/>
                    <a:lstStyle/>
                    <a:p>
                      <a:pPr algn="r" fontAlgn="b"/>
                      <a:r>
                        <a:rPr lang="es-UY" sz="1200" b="1" i="0" u="none" strike="noStrike" dirty="0">
                          <a:solidFill>
                            <a:srgbClr val="00B05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7376" marR="7376" marT="73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74">
                <a:tc>
                  <a:txBody>
                    <a:bodyPr/>
                    <a:lstStyle/>
                    <a:p>
                      <a:pPr algn="r" fontAlgn="b"/>
                      <a:r>
                        <a:rPr lang="es-UY" sz="1200" b="1" i="0" u="none" strike="noStrike" dirty="0">
                          <a:solidFill>
                            <a:srgbClr val="00B05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7376" marR="7376" marT="73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75">
                <a:tc>
                  <a:txBody>
                    <a:bodyPr/>
                    <a:lstStyle/>
                    <a:p>
                      <a:pPr algn="r" fontAlgn="b"/>
                      <a:r>
                        <a:rPr lang="es-UY" sz="1200" b="1" i="0" u="none" strike="noStrike" dirty="0">
                          <a:solidFill>
                            <a:srgbClr val="1A0CCA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7376" marR="7376" marT="73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75">
                <a:tc>
                  <a:txBody>
                    <a:bodyPr/>
                    <a:lstStyle/>
                    <a:p>
                      <a:pPr algn="r" fontAlgn="b"/>
                      <a:r>
                        <a:rPr lang="es-UY" sz="1200" b="1" i="0" u="none" strike="noStrike" dirty="0">
                          <a:solidFill>
                            <a:srgbClr val="1A0CCA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7376" marR="7376" marT="73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75">
                <a:tc>
                  <a:txBody>
                    <a:bodyPr/>
                    <a:lstStyle/>
                    <a:p>
                      <a:pPr algn="r" fontAlgn="b"/>
                      <a:r>
                        <a:rPr lang="es-UY" sz="1200" b="1" i="0" u="none" strike="noStrike" dirty="0">
                          <a:solidFill>
                            <a:srgbClr val="1A0CCA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7376" marR="7376" marT="73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74">
                <a:tc>
                  <a:txBody>
                    <a:bodyPr/>
                    <a:lstStyle/>
                    <a:p>
                      <a:pPr algn="r" fontAlgn="b"/>
                      <a:r>
                        <a:rPr lang="es-UY" sz="1200" b="1" i="0" u="none" strike="noStrike" dirty="0">
                          <a:solidFill>
                            <a:srgbClr val="1A0CCA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7376" marR="7376" marT="73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00836" y="332656"/>
            <a:ext cx="7847074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Arial Narrow" pitchFamily="34" charset="0"/>
                <a:cs typeface="Times New Roman" pitchFamily="18" charset="0"/>
              </a:rPr>
              <a:t>I proposed this way to compute the parameters </a:t>
            </a:r>
            <a:r>
              <a:rPr lang="en-US" sz="2200" i="1" dirty="0" smtClean="0">
                <a:latin typeface="Arial Narrow" pitchFamily="34" charset="0"/>
                <a:cs typeface="Times New Roman" pitchFamily="18" charset="0"/>
              </a:rPr>
              <a:t>K</a:t>
            </a:r>
            <a:r>
              <a:rPr lang="en-US" sz="2200" i="1" baseline="-25000" dirty="0" smtClean="0">
                <a:latin typeface="Arial Narrow" pitchFamily="34" charset="0"/>
                <a:cs typeface="Times New Roman" pitchFamily="18" charset="0"/>
              </a:rPr>
              <a:t>i</a:t>
            </a:r>
            <a:r>
              <a:rPr lang="en-US" sz="2200" i="1" dirty="0" smtClean="0">
                <a:latin typeface="Arial Narrow" pitchFamily="34" charset="0"/>
                <a:cs typeface="Times New Roman" pitchFamily="18" charset="0"/>
              </a:rPr>
              <a:t>  &amp; </a:t>
            </a:r>
            <a:r>
              <a:rPr lang="en-US" sz="2200" i="1" dirty="0" err="1" smtClean="0">
                <a:latin typeface="Symbol" pitchFamily="18" charset="2"/>
                <a:cs typeface="Times New Roman" pitchFamily="18" charset="0"/>
              </a:rPr>
              <a:t>a</a:t>
            </a:r>
            <a:r>
              <a:rPr lang="en-US" sz="2200" i="1" baseline="-25000" dirty="0" err="1" smtClean="0">
                <a:latin typeface="Arial Narrow" pitchFamily="34" charset="0"/>
                <a:cs typeface="Times New Roman" pitchFamily="18" charset="0"/>
              </a:rPr>
              <a:t>ik</a:t>
            </a:r>
            <a:r>
              <a:rPr lang="en-US" sz="2200" i="1" baseline="-250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Arial Narrow" pitchFamily="34" charset="0"/>
                <a:cs typeface="Times New Roman" pitchFamily="18" charset="0"/>
              </a:rPr>
              <a:t>:</a:t>
            </a:r>
            <a:endParaRPr lang="en-US" sz="2200" dirty="0">
              <a:latin typeface="Arial Narrow" pitchFamily="34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31540" y="728700"/>
            <a:ext cx="8244916" cy="7694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200" dirty="0" smtClean="0">
                <a:latin typeface="Arial Narrow" pitchFamily="34" charset="0"/>
                <a:cs typeface="Times New Roman" pitchFamily="18" charset="0"/>
              </a:rPr>
              <a:t>First, since it was empirically observed a correlation between </a:t>
            </a:r>
            <a:r>
              <a:rPr lang="en-US" sz="2200" i="1" dirty="0" smtClean="0">
                <a:latin typeface="Arial Narrow" pitchFamily="34" charset="0"/>
                <a:cs typeface="Times New Roman" pitchFamily="18" charset="0"/>
              </a:rPr>
              <a:t>D</a:t>
            </a:r>
            <a:r>
              <a:rPr lang="en-US" sz="2200" dirty="0" smtClean="0">
                <a:latin typeface="Arial Narrow" pitchFamily="34" charset="0"/>
                <a:cs typeface="Times New Roman" pitchFamily="18" charset="0"/>
              </a:rPr>
              <a:t> and abundance</a:t>
            </a:r>
            <a:endParaRPr lang="en-US" sz="2800" b="1" dirty="0" smtClean="0">
              <a:solidFill>
                <a:srgbClr val="FFFF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UY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31540" y="5541039"/>
            <a:ext cx="8316924" cy="861774"/>
          </a:xfrm>
          <a:prstGeom prst="rect">
            <a:avLst/>
          </a:prstGeom>
          <a:solidFill>
            <a:srgbClr val="0070C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22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S</a:t>
            </a:r>
            <a:r>
              <a:rPr lang="en-US" sz="22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o </a:t>
            </a:r>
            <a:r>
              <a:rPr lang="en-US" sz="22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I take </a:t>
            </a:r>
            <a:r>
              <a:rPr lang="en-US" sz="2200" i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K</a:t>
            </a:r>
            <a:r>
              <a:rPr lang="en-US" sz="2200" i="1" baseline="-250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i</a:t>
            </a:r>
            <a:r>
              <a:rPr lang="en-US" sz="2200" i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as proportional to the species degree </a:t>
            </a:r>
            <a:r>
              <a:rPr lang="en-US" sz="2200" i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D</a:t>
            </a:r>
            <a:r>
              <a:rPr lang="en-US" sz="2200" i="1" baseline="-250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i</a:t>
            </a:r>
            <a:r>
              <a:rPr lang="en-US" sz="22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, i.e.</a:t>
            </a:r>
          </a:p>
          <a:p>
            <a:pPr marL="457200" indent="-457200"/>
            <a:r>
              <a:rPr lang="en-US" sz="2800" b="1" i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				K</a:t>
            </a:r>
            <a:r>
              <a:rPr lang="en-US" sz="2800" b="1" i="1" baseline="-25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i</a:t>
            </a:r>
            <a:r>
              <a:rPr lang="en-US" sz="2800" b="1" i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= k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x</a:t>
            </a:r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D</a:t>
            </a:r>
            <a:r>
              <a:rPr lang="en-US" sz="2800" b="1" i="1" baseline="-25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i</a:t>
            </a:r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.</a:t>
            </a:r>
          </a:p>
        </p:txBody>
      </p:sp>
      <p:grpSp>
        <p:nvGrpSpPr>
          <p:cNvPr id="22" name="21 Grupo"/>
          <p:cNvGrpSpPr/>
          <p:nvPr/>
        </p:nvGrpSpPr>
        <p:grpSpPr>
          <a:xfrm>
            <a:off x="1907704" y="1160748"/>
            <a:ext cx="5148572" cy="4428492"/>
            <a:chOff x="1907704" y="1160748"/>
            <a:chExt cx="5148572" cy="4428492"/>
          </a:xfrm>
        </p:grpSpPr>
        <p:pic>
          <p:nvPicPr>
            <p:cNvPr id="18" name="Picture 3" descr="EmpiricAbundPops_x9INSECT"/>
            <p:cNvPicPr>
              <a:picLocks noChangeAspect="1" noChangeArrowheads="1"/>
            </p:cNvPicPr>
            <p:nvPr/>
          </p:nvPicPr>
          <p:blipFill>
            <a:blip r:embed="rId3" cstate="print"/>
            <a:srcRect l="3506" t="4398" r="2777" b="4988"/>
            <a:stretch>
              <a:fillRect/>
            </a:stretch>
          </p:blipFill>
          <p:spPr bwMode="auto">
            <a:xfrm>
              <a:off x="2411759" y="1160748"/>
              <a:ext cx="4644517" cy="3924436"/>
            </a:xfrm>
            <a:prstGeom prst="rect">
              <a:avLst/>
            </a:prstGeom>
            <a:noFill/>
          </p:spPr>
        </p:pic>
        <p:sp>
          <p:nvSpPr>
            <p:cNvPr id="20" name="19 CuadroTexto"/>
            <p:cNvSpPr txBox="1"/>
            <p:nvPr/>
          </p:nvSpPr>
          <p:spPr>
            <a:xfrm>
              <a:off x="1907704" y="4942909"/>
              <a:ext cx="12362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err="1" smtClean="0">
                  <a:solidFill>
                    <a:srgbClr val="FF0000"/>
                  </a:solidFill>
                </a:rPr>
                <a:t>generalists</a:t>
              </a:r>
              <a:endParaRPr lang="es-ES" b="1" dirty="0" smtClean="0">
                <a:solidFill>
                  <a:srgbClr val="FF0000"/>
                </a:solidFill>
              </a:endParaRPr>
            </a:p>
            <a:p>
              <a:r>
                <a:rPr lang="es-ES" b="1" dirty="0" err="1" smtClean="0">
                  <a:solidFill>
                    <a:srgbClr val="FF0000"/>
                  </a:solidFill>
                </a:rPr>
                <a:t>high</a:t>
              </a:r>
              <a:r>
                <a:rPr lang="es-ES" b="1" dirty="0" smtClean="0">
                  <a:solidFill>
                    <a:srgbClr val="FF0000"/>
                  </a:solidFill>
                </a:rPr>
                <a:t> </a:t>
              </a:r>
              <a:r>
                <a:rPr lang="es-ES" b="1" i="1" dirty="0" smtClean="0">
                  <a:solidFill>
                    <a:srgbClr val="FF0000"/>
                  </a:solidFill>
                </a:rPr>
                <a:t>D</a:t>
              </a:r>
              <a:endParaRPr lang="es-UY" b="1" i="1" dirty="0">
                <a:solidFill>
                  <a:srgbClr val="FF0000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3671900" y="4941168"/>
              <a:ext cx="11721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err="1" smtClean="0">
                  <a:solidFill>
                    <a:srgbClr val="1A0CCA"/>
                  </a:solidFill>
                </a:rPr>
                <a:t>specialists</a:t>
              </a:r>
              <a:endParaRPr lang="es-ES" b="1" dirty="0" smtClean="0">
                <a:solidFill>
                  <a:srgbClr val="1A0CCA"/>
                </a:solidFill>
              </a:endParaRPr>
            </a:p>
            <a:p>
              <a:r>
                <a:rPr lang="es-ES" b="1" dirty="0" err="1" smtClean="0">
                  <a:solidFill>
                    <a:srgbClr val="1A0CCA"/>
                  </a:solidFill>
                </a:rPr>
                <a:t>low</a:t>
              </a:r>
              <a:r>
                <a:rPr lang="es-ES" b="1" dirty="0" smtClean="0">
                  <a:solidFill>
                    <a:srgbClr val="1A0CCA"/>
                  </a:solidFill>
                </a:rPr>
                <a:t> </a:t>
              </a:r>
              <a:r>
                <a:rPr lang="es-ES" b="1" i="1" dirty="0" smtClean="0">
                  <a:solidFill>
                    <a:srgbClr val="1A0CCA"/>
                  </a:solidFill>
                </a:rPr>
                <a:t>D</a:t>
              </a:r>
              <a:endParaRPr lang="es-UY" b="1" i="1" dirty="0">
                <a:solidFill>
                  <a:srgbClr val="1A0CCA"/>
                </a:solidFill>
              </a:endParaRPr>
            </a:p>
          </p:txBody>
        </p:sp>
      </p:grp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092280" y="3248980"/>
            <a:ext cx="1620180" cy="1446550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22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Abundant </a:t>
            </a:r>
          </a:p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species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tend </a:t>
            </a:r>
          </a:p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to be </a:t>
            </a:r>
          </a:p>
          <a:p>
            <a:pPr marL="457200" indent="-457200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generalists</a:t>
            </a:r>
            <a:endParaRPr lang="en-US" sz="2800" b="1" dirty="0" smtClean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31540" y="440668"/>
            <a:ext cx="8288452" cy="1446550"/>
          </a:xfrm>
          <a:prstGeom prst="rect">
            <a:avLst/>
          </a:prstGeom>
          <a:solidFill>
            <a:srgbClr val="0070C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2. For the competition coefficients, I assume the principle of niche overlapping: </a:t>
            </a:r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the greater the overlap in resource use for two species, the greater their competition </a:t>
            </a:r>
            <a:r>
              <a:rPr lang="en-US" sz="2200" dirty="0" smtClean="0">
                <a:latin typeface="Arial Narrow" pitchFamily="34" charset="0"/>
                <a:cs typeface="Times New Roman" pitchFamily="18" charset="0"/>
              </a:rPr>
              <a:t>and therefore I will take </a:t>
            </a:r>
            <a:r>
              <a:rPr lang="en-US" sz="2200" i="1" dirty="0" err="1" smtClean="0">
                <a:latin typeface="Symbol" pitchFamily="18" charset="2"/>
                <a:cs typeface="Times New Roman" pitchFamily="18" charset="0"/>
              </a:rPr>
              <a:t>a</a:t>
            </a:r>
            <a:r>
              <a:rPr lang="en-US" sz="2200" i="1" baseline="-25000" dirty="0" err="1" smtClean="0">
                <a:latin typeface="Arial Narrow" pitchFamily="34" charset="0"/>
                <a:cs typeface="Times New Roman" pitchFamily="18" charset="0"/>
              </a:rPr>
              <a:t>ik</a:t>
            </a:r>
            <a:r>
              <a:rPr lang="en-US" sz="22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Arial Narrow" pitchFamily="34" charset="0"/>
                <a:cs typeface="Times New Roman" pitchFamily="18" charset="0"/>
                <a:sym typeface="Symbol"/>
              </a:rPr>
              <a:t></a:t>
            </a:r>
            <a:r>
              <a:rPr lang="en-US" sz="2200" dirty="0" smtClean="0">
                <a:latin typeface="Arial Narrow" pitchFamily="34" charset="0"/>
                <a:cs typeface="Times New Roman" pitchFamily="18" charset="0"/>
              </a:rPr>
              <a:t> to the </a:t>
            </a:r>
            <a:r>
              <a:rPr lang="en-US" sz="2200" dirty="0" err="1" smtClean="0">
                <a:latin typeface="Arial Narrow" pitchFamily="34" charset="0"/>
                <a:cs typeface="Times New Roman" pitchFamily="18" charset="0"/>
              </a:rPr>
              <a:t>Jaccard</a:t>
            </a:r>
            <a:r>
              <a:rPr lang="en-US" sz="2200" dirty="0" smtClean="0">
                <a:latin typeface="Arial Narrow" pitchFamily="34" charset="0"/>
                <a:cs typeface="Times New Roman" pitchFamily="18" charset="0"/>
              </a:rPr>
              <a:t> similarity index  :</a:t>
            </a:r>
            <a:endParaRPr lang="en-US" sz="2200" dirty="0" smtClean="0">
              <a:latin typeface="Arial Narrow" pitchFamily="34" charset="0"/>
            </a:endParaRPr>
          </a:p>
          <a:p>
            <a:endParaRPr lang="en-US" sz="22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6" name="Picture 1" descr="OverlapMEMM"/>
          <p:cNvPicPr>
            <a:picLocks noChangeAspect="1" noChangeArrowheads="1"/>
          </p:cNvPicPr>
          <p:nvPr/>
        </p:nvPicPr>
        <p:blipFill>
          <a:blip r:embed="rId4" cstate="print"/>
          <a:srcRect t="5769"/>
          <a:stretch>
            <a:fillRect/>
          </a:stretch>
        </p:blipFill>
        <p:spPr bwMode="auto">
          <a:xfrm>
            <a:off x="395536" y="1916832"/>
            <a:ext cx="4391025" cy="3168352"/>
          </a:xfrm>
          <a:prstGeom prst="rect">
            <a:avLst/>
          </a:prstGeom>
          <a:noFill/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UY"/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4824028" y="1592796"/>
          <a:ext cx="2025650" cy="1057275"/>
        </p:xfrm>
        <a:graphic>
          <a:graphicData uri="http://schemas.openxmlformats.org/presentationml/2006/ole">
            <p:oleObj spid="_x0000_s50178" name="Equation" r:id="rId5" imgW="876240" imgH="457200" progId="Equation.DSMT4">
              <p:embed/>
            </p:oleObj>
          </a:graphicData>
        </a:graphic>
      </p:graphicFrame>
      <p:grpSp>
        <p:nvGrpSpPr>
          <p:cNvPr id="12" name="11 Grupo"/>
          <p:cNvGrpSpPr/>
          <p:nvPr/>
        </p:nvGrpSpPr>
        <p:grpSpPr>
          <a:xfrm>
            <a:off x="2483768" y="2803575"/>
            <a:ext cx="6264696" cy="2893677"/>
            <a:chOff x="2483768" y="2803575"/>
            <a:chExt cx="6264696" cy="2893677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4788024" y="2803575"/>
              <a:ext cx="3960440" cy="76944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marL="457200" indent="-457200"/>
              <a:r>
                <a:rPr lang="en-US" sz="2200" dirty="0" smtClean="0">
                  <a:latin typeface="Arial Narrow" pitchFamily="34" charset="0"/>
                  <a:cs typeface="Times New Roman" pitchFamily="18" charset="0"/>
                </a:rPr>
                <a:t>So the overlap between these pair of</a:t>
              </a:r>
            </a:p>
            <a:p>
              <a:pPr marL="457200" indent="-457200"/>
              <a:r>
                <a:rPr lang="en-US" sz="2200" dirty="0" smtClean="0">
                  <a:latin typeface="Arial Narrow" pitchFamily="34" charset="0"/>
                  <a:cs typeface="Times New Roman" pitchFamily="18" charset="0"/>
                </a:rPr>
                <a:t>species is ONE plant species.</a:t>
              </a:r>
              <a:endParaRPr lang="en-US" sz="28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grpSp>
          <p:nvGrpSpPr>
            <p:cNvPr id="14" name="13 Grupo"/>
            <p:cNvGrpSpPr/>
            <p:nvPr/>
          </p:nvGrpSpPr>
          <p:grpSpPr>
            <a:xfrm>
              <a:off x="2483768" y="3140968"/>
              <a:ext cx="3600400" cy="2556284"/>
              <a:chOff x="2483768" y="3140968"/>
              <a:chExt cx="3600400" cy="2556284"/>
            </a:xfrm>
          </p:grpSpPr>
          <p:sp>
            <p:nvSpPr>
              <p:cNvPr id="9" name="8 Elipse"/>
              <p:cNvSpPr/>
              <p:nvPr/>
            </p:nvSpPr>
            <p:spPr>
              <a:xfrm>
                <a:off x="2483768" y="3140968"/>
                <a:ext cx="1224136" cy="2556284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cxnSp>
            <p:nvCxnSpPr>
              <p:cNvPr id="11" name="10 Conector curvado"/>
              <p:cNvCxnSpPr/>
              <p:nvPr/>
            </p:nvCxnSpPr>
            <p:spPr>
              <a:xfrm rot="10800000" flipV="1">
                <a:off x="3635896" y="3465004"/>
                <a:ext cx="2448272" cy="1728192"/>
              </a:xfrm>
              <a:prstGeom prst="curvedConnector3">
                <a:avLst>
                  <a:gd name="adj1" fmla="val -4363"/>
                </a:avLst>
              </a:prstGeom>
              <a:ln w="28575">
                <a:solidFill>
                  <a:srgbClr val="7030A0"/>
                </a:solidFill>
                <a:prstDash val="dash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4813300" y="3704357"/>
          <a:ext cx="2406650" cy="911225"/>
        </p:xfrm>
        <a:graphic>
          <a:graphicData uri="http://schemas.openxmlformats.org/presentationml/2006/ole">
            <p:oleObj spid="_x0000_s50179" name="Equation" r:id="rId6" imgW="104112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16024" y="272842"/>
            <a:ext cx="8784468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3.THEORY </a:t>
            </a:r>
            <a:r>
              <a:rPr lang="en-US" sz="4000" dirty="0" err="1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vs</a:t>
            </a:r>
            <a:r>
              <a:rPr lang="en-US" sz="40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EMPIRICAL DATA</a:t>
            </a:r>
            <a:endParaRPr lang="en-US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87524" y="2240868"/>
          <a:ext cx="8568951" cy="4469519"/>
        </p:xfrm>
        <a:graphic>
          <a:graphicData uri="http://schemas.openxmlformats.org/drawingml/2006/table">
            <a:tbl>
              <a:tblPr/>
              <a:tblGrid>
                <a:gridCol w="819939"/>
                <a:gridCol w="1385814"/>
                <a:gridCol w="666923"/>
                <a:gridCol w="1904533"/>
                <a:gridCol w="3791742"/>
              </a:tblGrid>
              <a:tr h="263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Number</a:t>
                      </a:r>
                      <a:endParaRPr lang="es-ES_tradn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Code name</a:t>
                      </a:r>
                      <a:endParaRPr lang="es-ES_tradn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S</a:t>
                      </a:r>
                      <a:r>
                        <a:rPr lang="en-US" sz="900" b="1" i="1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es-ES_tradn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Quantitative matrix</a:t>
                      </a:r>
                      <a:endParaRPr lang="es-ES_tradn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Locality</a:t>
                      </a:r>
                      <a:endParaRPr lang="es-ES_tradn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27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_tradn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ARR1</a:t>
                      </a:r>
                      <a:endParaRPr lang="es-ES_tradn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101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Cordón del Cepo, Chile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27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S_tradn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ARR2</a:t>
                      </a:r>
                      <a:endParaRPr lang="es-ES_tradn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Cordón del Cepo, Chile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27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ARR3</a:t>
                      </a:r>
                      <a:endParaRPr lang="es-ES_tradn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Cordón del Cepo, Chile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27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BAHE</a:t>
                      </a:r>
                      <a:endParaRPr lang="es-ES_tradn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102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es-ES_tradn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Central New Brunswick, Canada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6327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BEZE</a:t>
                      </a:r>
                      <a:endParaRPr lang="es-ES_tradn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Pernambuco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State, Brazil</a:t>
                      </a:r>
                      <a:endParaRPr lang="es-ES_tradn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6327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CLLO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275</a:t>
                      </a:r>
                      <a:endParaRPr lang="es-ES_tradn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Pikes Peak, Colorado, USA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27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DIHI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es-ES_tradn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es-ES_tradn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Hickling, Norfolk, UK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6327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DISH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es-ES_tradn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Shelfanger</a:t>
                      </a:r>
                      <a:r>
                        <a:rPr lang="en-US" sz="1600" dirty="0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, Norfolk, UK</a:t>
                      </a:r>
                      <a:endParaRPr lang="es-ES_tradn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6327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DUPO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ES_tradn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Tenerife, Canary Islands</a:t>
                      </a:r>
                      <a:endParaRPr lang="es-ES_tradn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27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EOL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118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Latnjajaure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Abisko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, Sweden</a:t>
                      </a:r>
                      <a:endParaRPr lang="es-ES_tradn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27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EOLZ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Zackenberg</a:t>
                      </a:r>
                      <a:endParaRPr lang="es-ES_tradn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27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ESKI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Mauritius Island</a:t>
                      </a:r>
                      <a:endParaRPr lang="es-ES_tradn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27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HERR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179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Doñana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Nat. Park, Spain</a:t>
                      </a:r>
                      <a:endParaRPr lang="es-ES_tradn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27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HOCK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81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Hazen Camp, Ellesmere Island, Canada</a:t>
                      </a:r>
                      <a:endParaRPr lang="es-ES_tradn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27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INPK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Snowy Mountains, Australia</a:t>
                      </a:r>
                      <a:endParaRPr lang="es-ES_tradn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324036" y="908720"/>
            <a:ext cx="84964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The data set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of plant-pollinator interactions comprises a total of 38 mutualistic networks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Rezende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2007,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NCEAS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2014), spanning a broad geographic range from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1A0CCA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arctic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to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62BE24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tropical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and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temperate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and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Mediterranean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The list of networks, including their richness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en-US" sz="20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and corresponding locations is: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323526" y="296652"/>
          <a:ext cx="8532949" cy="6449568"/>
        </p:xfrm>
        <a:graphic>
          <a:graphicData uri="http://schemas.openxmlformats.org/drawingml/2006/table">
            <a:tbl>
              <a:tblPr/>
              <a:tblGrid>
                <a:gridCol w="816495"/>
                <a:gridCol w="1379992"/>
                <a:gridCol w="664121"/>
                <a:gridCol w="1896530"/>
                <a:gridCol w="3775811"/>
              </a:tblGrid>
              <a:tr h="2348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s-ES_tradn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KEVN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Hazen Camp, Ellesmere Island, Canada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KT90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679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Ashu, Kyoto, Japan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348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s-ES_tradn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MED1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Laguna Diamante, Mendoza, Argentina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MED2</a:t>
                      </a:r>
                      <a:endParaRPr lang="es-ES_tradn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Rio Blanco, Mendoza, Argentina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MEMM</a:t>
                      </a:r>
                      <a:endParaRPr lang="es-ES_tradn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Bristol, England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348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MOMA</a:t>
                      </a:r>
                      <a:endParaRPr lang="es-ES_tradn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Melville Island, Canada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348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MOTT</a:t>
                      </a:r>
                      <a:endParaRPr lang="es-ES_tradn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North Carolina, USA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348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MULL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es-ES_tradn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Galapagos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OFLO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es-ES_tradn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Flores, Açores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OFST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ES_tradn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Hestehaven, Denmark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OLAU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ES_tradn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Garajonay, Gomera, Spain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OLLE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es-ES_tradn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KwaZulu-Natal region, South Africa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348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PERC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ES_tradn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Jamaica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PRAP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ES_tradn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Arthur's Pass, New Zealand</a:t>
                      </a:r>
                      <a:endParaRPr lang="es-ES_tradn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PRCA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139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Cass, New Zealand</a:t>
                      </a:r>
                      <a:endParaRPr lang="es-ES_tradn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PRCG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118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ES_tradn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Craigieburn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, New Zealand</a:t>
                      </a:r>
                      <a:endParaRPr lang="es-ES_tradn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PTND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666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Daphní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, Athens, Greece</a:t>
                      </a:r>
                      <a:endParaRPr lang="es-ES_tradn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RABR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Guarico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State, Venezuela</a:t>
                      </a:r>
                      <a:endParaRPr lang="es-ES_tradn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RMRZ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Canaima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Nat. Park, Venezuela</a:t>
                      </a:r>
                      <a:endParaRPr lang="es-ES_tradn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SCHM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Brownfield, Illinois, USA</a:t>
                      </a:r>
                      <a:endParaRPr lang="es-ES_tradn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348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SMAL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Ottawa, Canada</a:t>
                      </a:r>
                      <a:endParaRPr lang="es-ES_tradn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348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SMRA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130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Chiloe, Chile</a:t>
                      </a:r>
                      <a:endParaRPr lang="es-ES_tradn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VASI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es-ES_tradn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Llao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Llao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, Argentina</a:t>
                      </a:r>
                      <a:endParaRPr lang="es-ES_tradn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 Imagen" descr="SAD_Empiric&amp;Theo01_x9InsectMARKSb&amp;w.jpg"/>
          <p:cNvPicPr/>
          <p:nvPr/>
        </p:nvPicPr>
        <p:blipFill>
          <a:blip r:embed="rId2" cstate="print"/>
          <a:srcRect l="5260" t="35487" r="33732" b="35175"/>
          <a:stretch>
            <a:fillRect/>
          </a:stretch>
        </p:blipFill>
        <p:spPr>
          <a:xfrm>
            <a:off x="503548" y="1232756"/>
            <a:ext cx="7884876" cy="2736304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23528" y="440668"/>
            <a:ext cx="81126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b="1" dirty="0" smtClean="0"/>
              <a:t> Pictorial comparison between empirical and theoretical relative </a:t>
            </a:r>
          </a:p>
          <a:p>
            <a:r>
              <a:rPr lang="en-US" sz="2200" b="1" dirty="0" smtClean="0"/>
              <a:t>abundances for pollinator </a:t>
            </a:r>
            <a:r>
              <a:rPr lang="en-US" sz="2200" b="1" dirty="0" smtClean="0"/>
              <a:t>species (R.A.P.S.).</a:t>
            </a:r>
            <a:endParaRPr lang="es-UY" sz="2200" dirty="0"/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3" cstate="print"/>
          <a:srcRect t="4245" b="3774"/>
          <a:stretch>
            <a:fillRect/>
          </a:stretch>
        </p:blipFill>
        <p:spPr bwMode="auto">
          <a:xfrm>
            <a:off x="2483768" y="3933056"/>
            <a:ext cx="3193278" cy="259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323528" y="4185084"/>
            <a:ext cx="2340260" cy="64633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INPK (d), MEMM (e</a:t>
            </a:r>
            <a:r>
              <a:rPr lang="en-US" dirty="0" smtClean="0">
                <a:solidFill>
                  <a:schemeClr val="bg1"/>
                </a:solidFill>
              </a:rPr>
              <a:t>) &amp; SMAL (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s-UY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616116" y="4005064"/>
            <a:ext cx="3384376" cy="212365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The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ovals point entire sectors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of the R.A.P.S.            (ordered by decreasing D) departing 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from the neutral monotonic behavior </a:t>
            </a:r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</a:rPr>
              <a:t>that can be reproduced by </a:t>
            </a:r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</a:rPr>
              <a:t>the model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. </a:t>
            </a:r>
            <a:endParaRPr lang="es-UY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9532" y="332656"/>
            <a:ext cx="8482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b="1" dirty="0" smtClean="0"/>
              <a:t> Quantitative comparison between empirical and theoretical relative </a:t>
            </a:r>
          </a:p>
          <a:p>
            <a:r>
              <a:rPr lang="en-US" sz="2200" b="1" dirty="0" smtClean="0"/>
              <a:t>abundances for pollinator species.</a:t>
            </a:r>
            <a:endParaRPr lang="es-UY" sz="2200" dirty="0"/>
          </a:p>
        </p:txBody>
      </p:sp>
      <p:sp>
        <p:nvSpPr>
          <p:cNvPr id="4" name="3 CuadroTexto"/>
          <p:cNvSpPr txBox="1"/>
          <p:nvPr/>
        </p:nvSpPr>
        <p:spPr>
          <a:xfrm>
            <a:off x="511932" y="1183395"/>
            <a:ext cx="10454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Indices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UY"/>
          </a:p>
        </p:txBody>
      </p:sp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359532" y="1700808"/>
          <a:ext cx="8460755" cy="1152128"/>
        </p:xfrm>
        <a:graphic>
          <a:graphicData uri="http://schemas.openxmlformats.org/presentationml/2006/ole">
            <p:oleObj spid="_x0000_s58371" name="Equation" r:id="rId3" imgW="4546440" imgH="622080" progId="Equation.DSMT4">
              <p:embed/>
            </p:oleObj>
          </a:graphicData>
        </a:graphic>
      </p:graphicFrame>
      <p:grpSp>
        <p:nvGrpSpPr>
          <p:cNvPr id="9" name="8 Grupo"/>
          <p:cNvGrpSpPr/>
          <p:nvPr/>
        </p:nvGrpSpPr>
        <p:grpSpPr>
          <a:xfrm>
            <a:off x="395536" y="3248980"/>
            <a:ext cx="6192688" cy="580326"/>
            <a:chOff x="395536" y="3248980"/>
            <a:chExt cx="6192688" cy="580326"/>
          </a:xfrm>
        </p:grpSpPr>
        <p:sp>
          <p:nvSpPr>
            <p:cNvPr id="7" name="6 CuadroTexto"/>
            <p:cNvSpPr txBox="1"/>
            <p:nvPr/>
          </p:nvSpPr>
          <p:spPr>
            <a:xfrm>
              <a:off x="395536" y="3284984"/>
              <a:ext cx="29434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Shannon equitability index</a:t>
              </a:r>
              <a:endParaRPr lang="en-US" sz="2000" dirty="0"/>
            </a:p>
          </p:txBody>
        </p:sp>
        <p:pic>
          <p:nvPicPr>
            <p:cNvPr id="58373" name="Picture 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91880" y="3248980"/>
              <a:ext cx="3096344" cy="580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11 Grupo"/>
          <p:cNvGrpSpPr/>
          <p:nvPr/>
        </p:nvGrpSpPr>
        <p:grpSpPr>
          <a:xfrm>
            <a:off x="395536" y="4041068"/>
            <a:ext cx="5904656" cy="763263"/>
            <a:chOff x="395536" y="4041068"/>
            <a:chExt cx="5904656" cy="763263"/>
          </a:xfrm>
        </p:grpSpPr>
        <p:sp>
          <p:nvSpPr>
            <p:cNvPr id="10" name="9 CuadroTexto"/>
            <p:cNvSpPr txBox="1"/>
            <p:nvPr/>
          </p:nvSpPr>
          <p:spPr>
            <a:xfrm>
              <a:off x="395536" y="4145014"/>
              <a:ext cx="22541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Simpson-Gini index</a:t>
              </a:r>
              <a:endParaRPr lang="en-US" sz="2000" dirty="0"/>
            </a:p>
          </p:txBody>
        </p:sp>
        <p:pic>
          <p:nvPicPr>
            <p:cNvPr id="58374" name="Picture 6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91880" y="4041068"/>
              <a:ext cx="2808312" cy="763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323528" y="1530054"/>
          <a:ext cx="8496944" cy="4974336"/>
        </p:xfrm>
        <a:graphic>
          <a:graphicData uri="http://schemas.openxmlformats.org/drawingml/2006/table">
            <a:tbl>
              <a:tblPr/>
              <a:tblGrid>
                <a:gridCol w="1345714"/>
                <a:gridCol w="1093088"/>
                <a:gridCol w="1214543"/>
                <a:gridCol w="971635"/>
                <a:gridCol w="971635"/>
                <a:gridCol w="971635"/>
                <a:gridCol w="971635"/>
                <a:gridCol w="957059"/>
              </a:tblGrid>
              <a:tr h="19050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Network code </a:t>
                      </a:r>
                      <a:r>
                        <a:rPr lang="en-US" sz="16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(*)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Richness</a:t>
                      </a:r>
                      <a:r>
                        <a:rPr lang="en-US" sz="1600" i="1" dirty="0">
                          <a:latin typeface="Times New Roman"/>
                          <a:ea typeface="Times New Roman"/>
                          <a:cs typeface="Times New Roman"/>
                        </a:rPr>
                        <a:t> S</a:t>
                      </a:r>
                      <a:r>
                        <a:rPr lang="en-US" sz="1600" i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6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(*)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Agreement emp. &amp; theo. RAPS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Shannon's </a:t>
                      </a:r>
                      <a:b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   equitability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Simpson-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Gini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index  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18034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en-US" sz="1600" i="1" baseline="-25000" dirty="0" smtClean="0">
                          <a:latin typeface="Times New Roman"/>
                          <a:ea typeface="Times New Roman"/>
                          <a:cs typeface="Times New Roman"/>
                        </a:rPr>
                        <a:t>emp-theo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Pearson        </a:t>
                      </a:r>
                      <a:r>
                        <a:rPr lang="en-US" sz="1600" i="1" dirty="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600" i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emp-theo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H</a:t>
                      </a:r>
                      <a:r>
                        <a:rPr lang="en-US" sz="1600" i="1" baseline="-25000" dirty="0" smtClean="0">
                          <a:latin typeface="Times New Roman"/>
                          <a:ea typeface="Times New Roman"/>
                          <a:cs typeface="Times New Roman"/>
                        </a:rPr>
                        <a:t>emp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600" i="1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1600" i="1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theo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i="1">
                          <a:latin typeface="Times New Roman"/>
                          <a:ea typeface="Times New Roman"/>
                          <a:cs typeface="Times New Roman"/>
                        </a:rPr>
                        <a:t>SG</a:t>
                      </a:r>
                      <a:r>
                        <a:rPr lang="en-US" sz="1600" i="1" baseline="-25000">
                          <a:latin typeface="Times New Roman"/>
                          <a:ea typeface="Times New Roman"/>
                          <a:cs typeface="Times New Roman"/>
                        </a:rPr>
                        <a:t>emp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 err="1">
                          <a:latin typeface="Times New Roman"/>
                          <a:ea typeface="Times New Roman"/>
                          <a:cs typeface="Times New Roman"/>
                        </a:rPr>
                        <a:t>SG</a:t>
                      </a:r>
                      <a:r>
                        <a:rPr lang="en-US" sz="1600" i="1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theo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BAHE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102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0.74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0.59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0.74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0.69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0.93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0.93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BEZE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0.98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0.97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0.79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0.75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0.82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0.82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DIHI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0.77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0.67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0.56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0.66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0.80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0.90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DISH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0.78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0.78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0.53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0.76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0.68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0.90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INPK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0.81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0.72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0.66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0.77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0.90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0.95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KT90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679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0.78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0.70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0.84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0.67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0.99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0.97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MEMM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0.96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0.91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0.72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0.71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0.93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0.93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MOMA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0.85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0.74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0.79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0.83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0.85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0.87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MOTT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0.63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0.54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0.59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0.80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0.80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0.94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OLLE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0.89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0.88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0.65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0.77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0.87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0.94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SCHE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0.83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0.72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0.73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0.78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0.87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0.91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SMAL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0.51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0.28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0.93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0.89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0.95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0.94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VASI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0.81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0.79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0.58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0.80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0.78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0.91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67544" y="512676"/>
            <a:ext cx="78843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44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205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Table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Empirical and theoretical biodiversity metrics for plant-pollinator networks.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 all the networks, except for the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SMAL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network,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p-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value &lt; 0.01 and the correlation was significant.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323528" y="1530054"/>
          <a:ext cx="8496944" cy="4974336"/>
        </p:xfrm>
        <a:graphic>
          <a:graphicData uri="http://schemas.openxmlformats.org/drawingml/2006/table">
            <a:tbl>
              <a:tblPr/>
              <a:tblGrid>
                <a:gridCol w="1345714"/>
                <a:gridCol w="1093088"/>
                <a:gridCol w="1214543"/>
                <a:gridCol w="971635"/>
                <a:gridCol w="971635"/>
                <a:gridCol w="971635"/>
                <a:gridCol w="971635"/>
                <a:gridCol w="957059"/>
              </a:tblGrid>
              <a:tr h="19050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Network code </a:t>
                      </a:r>
                      <a:r>
                        <a:rPr lang="en-US" sz="16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(*)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Richness</a:t>
                      </a:r>
                      <a:r>
                        <a:rPr lang="en-US" sz="1600" i="1" dirty="0">
                          <a:latin typeface="Times New Roman"/>
                          <a:ea typeface="Times New Roman"/>
                          <a:cs typeface="Times New Roman"/>
                        </a:rPr>
                        <a:t> S</a:t>
                      </a:r>
                      <a:r>
                        <a:rPr lang="en-US" sz="1600" i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6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(*)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Agreement emp. &amp; theo. RAPS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Shannon's </a:t>
                      </a:r>
                      <a:b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   equitability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Simpson-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Gini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index  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18034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en-US" sz="1600" i="1" baseline="-25000" dirty="0" smtClean="0">
                          <a:latin typeface="Times New Roman"/>
                          <a:ea typeface="Times New Roman"/>
                          <a:cs typeface="Times New Roman"/>
                        </a:rPr>
                        <a:t>emp-theo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Pearson        </a:t>
                      </a:r>
                      <a:r>
                        <a:rPr lang="en-US" sz="1600" i="1" dirty="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600" i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emp-theo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H</a:t>
                      </a:r>
                      <a:r>
                        <a:rPr lang="en-US" sz="1600" i="1" baseline="-25000" dirty="0" smtClean="0">
                          <a:latin typeface="Times New Roman"/>
                          <a:ea typeface="Times New Roman"/>
                          <a:cs typeface="Times New Roman"/>
                        </a:rPr>
                        <a:t>emp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600" i="1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1600" i="1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theo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>
                          <a:latin typeface="Times New Roman"/>
                          <a:ea typeface="Times New Roman"/>
                          <a:cs typeface="Times New Roman"/>
                        </a:rPr>
                        <a:t>SG</a:t>
                      </a:r>
                      <a:r>
                        <a:rPr lang="en-US" sz="1600" i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emp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 err="1">
                          <a:latin typeface="Times New Roman"/>
                          <a:ea typeface="Times New Roman"/>
                          <a:cs typeface="Times New Roman"/>
                        </a:rPr>
                        <a:t>SG</a:t>
                      </a:r>
                      <a:r>
                        <a:rPr lang="en-US" sz="1600" i="1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theo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BAHE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102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0.74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0.59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0.74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0.69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0.93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0.93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BEZE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0.98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0.97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0.79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0.75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0.82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0.82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DIHI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0.77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0.67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0.56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0.66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0.80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0.90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DISH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0.78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0.78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0.53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0.76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0.68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0.90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INPK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0.81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0.72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0.66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0.77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0.90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0.95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KT90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679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0.78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0.70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0.84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0.67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0.99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0.97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MEMM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0.96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0.91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0.72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0.71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0.93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0.93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MOMA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0.85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0.74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0.79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0.83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0.85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0.87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MOTT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0.63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0.54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0.59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0.80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0.80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0.94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OLLE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0.89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0.88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0.65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0.77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0.87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0.94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SCHE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0.83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0.72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0.73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0.78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0.87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0.91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SMAL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0.51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0.28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0.93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0.89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0.95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0.94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VASI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0.81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0.79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0.58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0.80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0.78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0.91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67544" y="512676"/>
            <a:ext cx="78843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44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205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Table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Empirical and theoretical biodiversity metrics for plant-pollinator networks.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 all the networks, except for the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SMAL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network,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p-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value &lt; 0.01 and the correlation was significant.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23528" y="1520788"/>
          <a:ext cx="8496944" cy="4974336"/>
        </p:xfrm>
        <a:graphic>
          <a:graphicData uri="http://schemas.openxmlformats.org/drawingml/2006/table">
            <a:tbl>
              <a:tblPr/>
              <a:tblGrid>
                <a:gridCol w="1345714"/>
                <a:gridCol w="1093088"/>
                <a:gridCol w="1214543"/>
                <a:gridCol w="971635"/>
                <a:gridCol w="971635"/>
                <a:gridCol w="971635"/>
                <a:gridCol w="971635"/>
                <a:gridCol w="957059"/>
              </a:tblGrid>
              <a:tr h="19050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Network code </a:t>
                      </a:r>
                      <a:r>
                        <a:rPr lang="en-US" sz="16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(*)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Richness</a:t>
                      </a:r>
                      <a:r>
                        <a:rPr lang="en-US" sz="1600" i="1" dirty="0">
                          <a:latin typeface="Times New Roman"/>
                          <a:ea typeface="Times New Roman"/>
                          <a:cs typeface="Times New Roman"/>
                        </a:rPr>
                        <a:t> S</a:t>
                      </a:r>
                      <a:r>
                        <a:rPr lang="en-US" sz="1600" i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6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(*)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Agreement emp. &amp; theo. RAPS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Shannon's </a:t>
                      </a:r>
                      <a:b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   equitability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Simpson-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Gini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index  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18034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en-US" sz="1600" i="1" baseline="-25000" dirty="0" smtClean="0">
                          <a:latin typeface="Times New Roman"/>
                          <a:ea typeface="Times New Roman"/>
                          <a:cs typeface="Times New Roman"/>
                        </a:rPr>
                        <a:t>emp-theo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Pearson        </a:t>
                      </a:r>
                      <a:r>
                        <a:rPr lang="en-US" sz="1600" i="1" dirty="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600" i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emp-theo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H</a:t>
                      </a:r>
                      <a:r>
                        <a:rPr lang="en-US" sz="1600" i="1" baseline="-25000" dirty="0" smtClean="0">
                          <a:latin typeface="Times New Roman"/>
                          <a:ea typeface="Times New Roman"/>
                          <a:cs typeface="Times New Roman"/>
                        </a:rPr>
                        <a:t>emp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600" i="1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1600" i="1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theo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>
                          <a:latin typeface="Times New Roman"/>
                          <a:ea typeface="Times New Roman"/>
                          <a:cs typeface="Times New Roman"/>
                        </a:rPr>
                        <a:t>SG</a:t>
                      </a:r>
                      <a:r>
                        <a:rPr lang="en-US" sz="1600" i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emp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 err="1">
                          <a:latin typeface="Times New Roman"/>
                          <a:ea typeface="Times New Roman"/>
                          <a:cs typeface="Times New Roman"/>
                        </a:rPr>
                        <a:t>SG</a:t>
                      </a:r>
                      <a:r>
                        <a:rPr lang="en-US" sz="1600" i="1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theo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BAHE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102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0.74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0.59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0.74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0.69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0.93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0.93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BEZE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0.98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0.97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0.79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0.75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0.82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0.82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DIHI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0.77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0.67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0.56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0.66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0.80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0.90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DISH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0.78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0.78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0.53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0.76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0.68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0.90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INPK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0.81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0.72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0.66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0.77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0.90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0.95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KT90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679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0.78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0.70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0.84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0.67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0.99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0.97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MEMM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0.96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0.91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0.72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0.71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0.93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0.93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MOMA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0.85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0.74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0.79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0.83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0.85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0.87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MOTT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0.63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0.54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0.59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0.80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0.80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0.94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OLLE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0.89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0.88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0.65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0.77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0.87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0.94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SCHE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0.83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0.72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0.73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0.78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0.87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0.91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SMAL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0.51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0.28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0.93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0.89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0.95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0.94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144145" algn="just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VASI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0.81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0.79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0.58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0.80</a:t>
                      </a:r>
                      <a:endParaRPr lang="es-ES_trad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0.78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0.91</a:t>
                      </a:r>
                      <a:endParaRPr lang="es-ES_trad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86780" y="3717032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Pollination is </a:t>
            </a:r>
            <a:r>
              <a:rPr lang="en-US" sz="2200" dirty="0" smtClean="0"/>
              <a:t>a really important </a:t>
            </a:r>
            <a:r>
              <a:rPr lang="en-US" sz="2200" dirty="0"/>
              <a:t>ecosystem </a:t>
            </a:r>
            <a:r>
              <a:rPr lang="en-US" sz="2200" dirty="0" smtClean="0"/>
              <a:t>service</a:t>
            </a:r>
            <a:endParaRPr lang="en-US" sz="2200" dirty="0"/>
          </a:p>
          <a:p>
            <a:endParaRPr lang="en-US" sz="1200" dirty="0" smtClean="0"/>
          </a:p>
          <a:p>
            <a:pPr>
              <a:buFont typeface="Verdana" pitchFamily="34" charset="0"/>
              <a:buChar char="●"/>
            </a:pPr>
            <a:r>
              <a:rPr lang="en-US" sz="2200" dirty="0" smtClean="0"/>
              <a:t>Nearly 85</a:t>
            </a:r>
            <a:r>
              <a:rPr lang="en-US" sz="2200" dirty="0"/>
              <a:t>% of all flowering plants are pollinated by </a:t>
            </a:r>
            <a:r>
              <a:rPr lang="en-US" sz="2200" dirty="0" smtClean="0"/>
              <a:t>animals </a:t>
            </a:r>
          </a:p>
          <a:p>
            <a:endParaRPr lang="en-US" sz="1200" dirty="0"/>
          </a:p>
          <a:p>
            <a:pPr>
              <a:buFont typeface="Verdana" pitchFamily="34" charset="0"/>
              <a:buChar char="●"/>
            </a:pPr>
            <a:r>
              <a:rPr lang="en-US" sz="2200" dirty="0" smtClean="0"/>
              <a:t>35% of </a:t>
            </a:r>
            <a:r>
              <a:rPr lang="en-US" sz="2200" dirty="0"/>
              <a:t>global crop production depends on pollinators</a:t>
            </a:r>
            <a:endParaRPr lang="es-ES_tradnl" sz="2200" dirty="0"/>
          </a:p>
        </p:txBody>
      </p:sp>
      <p:sp>
        <p:nvSpPr>
          <p:cNvPr id="3" name="2 Rectángulo"/>
          <p:cNvSpPr/>
          <p:nvPr/>
        </p:nvSpPr>
        <p:spPr>
          <a:xfrm>
            <a:off x="431540" y="1196752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Verdana" pitchFamily="34" charset="0"/>
              <a:buChar char="●"/>
            </a:pPr>
            <a:r>
              <a:rPr lang="en-US" dirty="0" smtClean="0"/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Quantitative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predictions of biodiversity of human-impacted ecological communities are crucial for their management. </a:t>
            </a:r>
            <a:endParaRPr lang="es-ES_tradn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67544" y="800708"/>
            <a:ext cx="7948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Question 1: Quantitative predictions for what? </a:t>
            </a:r>
            <a:endParaRPr lang="es-ES_tradnl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67544" y="3356992"/>
            <a:ext cx="7948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Question 2: Why pollination? </a:t>
            </a:r>
            <a:endParaRPr lang="es-ES_tradnl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31540" y="5235587"/>
            <a:ext cx="8280920" cy="110799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200" dirty="0" smtClean="0"/>
              <a:t>In spite of the great progress in describing the interactions between plants and their pollinators, the capability of making quantitative predictions is still in its infancy. 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67544" y="332656"/>
            <a:ext cx="8208912" cy="64807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dirty="0" smtClean="0">
                <a:solidFill>
                  <a:srgbClr val="FF0000"/>
                </a:solidFill>
                <a:latin typeface="Arial Black" pitchFamily="34" charset="0"/>
              </a:rPr>
              <a:t>1. GOALS </a:t>
            </a:r>
            <a:endParaRPr kumimoji="0" lang="es-ES_tradnl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31540" y="2060848"/>
            <a:ext cx="8316924" cy="110799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latin typeface="Arial Narrow" pitchFamily="34" charset="0"/>
              </a:rPr>
              <a:t>To assess the impact of management decisions on communities, we need to go beyond qualitative analysis of general and abstract communities and be able to make quantitative predictions for 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real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specific</a:t>
            </a:r>
            <a:r>
              <a:rPr lang="en-US" sz="2200" dirty="0" smtClean="0">
                <a:latin typeface="Arial Narrow" pitchFamily="34" charset="0"/>
              </a:rPr>
              <a:t> communities in nature.  </a:t>
            </a:r>
            <a:endParaRPr lang="en-US" sz="16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16024" y="272842"/>
            <a:ext cx="8784468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4. IMPROVMENTS</a:t>
            </a:r>
            <a:endParaRPr lang="en-US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23528" y="895363"/>
            <a:ext cx="8505855" cy="76944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The proposed model can be improved by incorporating into it additional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empirical available information on species abundances. </a:t>
            </a:r>
            <a:endParaRPr lang="es-UY" sz="2200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59532" y="1628800"/>
            <a:ext cx="85603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For instance the model fails to reproduce few abnormal cases of abundant</a:t>
            </a:r>
          </a:p>
          <a:p>
            <a:r>
              <a:rPr lang="en-US" sz="2200" dirty="0" smtClean="0"/>
              <a:t>specialist insect species (e.g. for the SMAL network). 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 t="4245" b="3774"/>
          <a:stretch>
            <a:fillRect/>
          </a:stretch>
        </p:blipFill>
        <p:spPr bwMode="auto">
          <a:xfrm>
            <a:off x="5184068" y="4077072"/>
            <a:ext cx="3780420" cy="234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359532" y="2384884"/>
            <a:ext cx="8496944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 Narrow" pitchFamily="34" charset="0"/>
              </a:rPr>
              <a:t>A simple explanation for this mismatch is that the floral host, </a:t>
            </a:r>
            <a:r>
              <a:rPr lang="en-US" sz="2200" i="1" dirty="0" err="1" smtClean="0">
                <a:latin typeface="Arial Narrow" pitchFamily="34" charset="0"/>
              </a:rPr>
              <a:t>Nemopanthus</a:t>
            </a:r>
            <a:r>
              <a:rPr lang="en-US" sz="2200" i="1" dirty="0" smtClean="0">
                <a:latin typeface="Arial Narrow" pitchFamily="34" charset="0"/>
              </a:rPr>
              <a:t> </a:t>
            </a:r>
            <a:r>
              <a:rPr lang="en-US" sz="2200" i="1" dirty="0" err="1" smtClean="0">
                <a:latin typeface="Arial Narrow" pitchFamily="34" charset="0"/>
              </a:rPr>
              <a:t>mucronata</a:t>
            </a:r>
            <a:r>
              <a:rPr lang="en-US" sz="2200" dirty="0" smtClean="0">
                <a:latin typeface="Arial Narrow" pitchFamily="34" charset="0"/>
              </a:rPr>
              <a:t>, of this specialist, </a:t>
            </a:r>
            <a:r>
              <a:rPr lang="en-US" sz="2200" i="1" dirty="0" err="1" smtClean="0">
                <a:latin typeface="Arial Narrow" pitchFamily="34" charset="0"/>
              </a:rPr>
              <a:t>Dilophus</a:t>
            </a:r>
            <a:r>
              <a:rPr lang="en-US" sz="2200" i="1" dirty="0" smtClean="0">
                <a:latin typeface="Arial Narrow" pitchFamily="34" charset="0"/>
              </a:rPr>
              <a:t> </a:t>
            </a:r>
            <a:r>
              <a:rPr lang="en-US" sz="2200" i="1" dirty="0" err="1" smtClean="0">
                <a:latin typeface="Arial Narrow" pitchFamily="34" charset="0"/>
              </a:rPr>
              <a:t>caurinus</a:t>
            </a:r>
            <a:r>
              <a:rPr lang="en-US" sz="2200" dirty="0" smtClean="0">
                <a:latin typeface="Arial Narrow" pitchFamily="34" charset="0"/>
              </a:rPr>
              <a:t>, is highly abundant.  </a:t>
            </a:r>
          </a:p>
          <a:p>
            <a:r>
              <a:rPr lang="en-US" sz="2200" dirty="0" smtClean="0">
                <a:latin typeface="Arial Narrow" pitchFamily="34" charset="0"/>
              </a:rPr>
              <a:t>So a simple way to improve the model predictions is to incorporate this kind of known empirical facts. </a:t>
            </a:r>
            <a:endParaRPr lang="es-UY" sz="2200" dirty="0">
              <a:latin typeface="Arial Narrow" pitchFamily="34" charset="0"/>
            </a:endParaRPr>
          </a:p>
        </p:txBody>
      </p:sp>
      <p:pic>
        <p:nvPicPr>
          <p:cNvPr id="61442" name="4 Imagen" descr="SAD_Modified_SMAL_55NetworkBW.jpg"/>
          <p:cNvPicPr>
            <a:picLocks noChangeAspect="1" noChangeArrowheads="1"/>
          </p:cNvPicPr>
          <p:nvPr/>
        </p:nvPicPr>
        <p:blipFill>
          <a:blip r:embed="rId3" cstate="print"/>
          <a:srcRect l="12372" t="4257" r="7935" b="10078"/>
          <a:stretch>
            <a:fillRect/>
          </a:stretch>
        </p:blipFill>
        <p:spPr bwMode="auto">
          <a:xfrm>
            <a:off x="5796136" y="4077072"/>
            <a:ext cx="3106552" cy="18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323528" y="3861048"/>
            <a:ext cx="4968552" cy="110799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Arial Narrow" pitchFamily="34" charset="0"/>
              </a:rPr>
              <a:t>The predictions of the model </a:t>
            </a:r>
            <a:r>
              <a:rPr lang="en-US" sz="2200" dirty="0" smtClean="0">
                <a:solidFill>
                  <a:schemeClr val="bg1"/>
                </a:solidFill>
                <a:latin typeface="Arial Narrow" pitchFamily="34" charset="0"/>
              </a:rPr>
              <a:t>improve </a:t>
            </a:r>
            <a:r>
              <a:rPr lang="en-US" sz="2200" dirty="0" smtClean="0">
                <a:solidFill>
                  <a:schemeClr val="bg1"/>
                </a:solidFill>
                <a:latin typeface="Arial Narrow" pitchFamily="34" charset="0"/>
              </a:rPr>
              <a:t>by changing the carrying capacity of </a:t>
            </a:r>
            <a:r>
              <a:rPr lang="en-US" sz="2200" i="1" dirty="0" err="1" smtClean="0">
                <a:solidFill>
                  <a:schemeClr val="bg1"/>
                </a:solidFill>
                <a:latin typeface="Arial Narrow" pitchFamily="34" charset="0"/>
              </a:rPr>
              <a:t>Dilophus</a:t>
            </a:r>
            <a:r>
              <a:rPr lang="en-US" sz="2200" i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i="1" dirty="0" err="1" smtClean="0">
                <a:solidFill>
                  <a:schemeClr val="bg1"/>
                </a:solidFill>
                <a:latin typeface="Arial Narrow" pitchFamily="34" charset="0"/>
              </a:rPr>
              <a:t>caurinus</a:t>
            </a:r>
            <a:r>
              <a:rPr lang="en-US" sz="2200" dirty="0" smtClean="0">
                <a:solidFill>
                  <a:schemeClr val="bg1"/>
                </a:solidFill>
                <a:latin typeface="Arial Narrow" pitchFamily="34" charset="0"/>
              </a:rPr>
              <a:t>, from </a:t>
            </a:r>
            <a:r>
              <a:rPr lang="en-US" sz="2200" i="1" dirty="0" err="1" smtClean="0">
                <a:solidFill>
                  <a:schemeClr val="bg1"/>
                </a:solidFill>
                <a:latin typeface="Arial Narrow" pitchFamily="34" charset="0"/>
              </a:rPr>
              <a:t>k</a:t>
            </a:r>
            <a:r>
              <a:rPr lang="en-US" sz="2200" i="1" baseline="-25000" dirty="0" err="1" smtClean="0">
                <a:solidFill>
                  <a:schemeClr val="bg1"/>
                </a:solidFill>
                <a:latin typeface="Arial Narrow" pitchFamily="34" charset="0"/>
              </a:rPr>
              <a:t>Dc</a:t>
            </a:r>
            <a:r>
              <a:rPr lang="en-US" sz="2200" dirty="0" smtClean="0">
                <a:solidFill>
                  <a:schemeClr val="bg1"/>
                </a:solidFill>
                <a:latin typeface="Arial Narrow" pitchFamily="34" charset="0"/>
              </a:rPr>
              <a:t> = </a:t>
            </a:r>
            <a:r>
              <a:rPr lang="en-US" sz="2200" i="1" dirty="0" err="1" smtClean="0">
                <a:solidFill>
                  <a:schemeClr val="bg1"/>
                </a:solidFill>
                <a:latin typeface="Arial Narrow" pitchFamily="34" charset="0"/>
              </a:rPr>
              <a:t>D</a:t>
            </a:r>
            <a:r>
              <a:rPr lang="en-US" sz="2200" i="1" baseline="-25000" dirty="0" err="1" smtClean="0">
                <a:solidFill>
                  <a:schemeClr val="bg1"/>
                </a:solidFill>
                <a:latin typeface="Arial Narrow" pitchFamily="34" charset="0"/>
              </a:rPr>
              <a:t>Dc</a:t>
            </a:r>
            <a:r>
              <a:rPr lang="en-US" sz="2200" baseline="-250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Arial Narrow" pitchFamily="34" charset="0"/>
              </a:rPr>
              <a:t>= 1 to </a:t>
            </a:r>
            <a:r>
              <a:rPr lang="en-US" sz="2200" i="1" dirty="0" err="1" smtClean="0">
                <a:solidFill>
                  <a:schemeClr val="bg1"/>
                </a:solidFill>
                <a:latin typeface="Arial Narrow" pitchFamily="34" charset="0"/>
              </a:rPr>
              <a:t>k</a:t>
            </a:r>
            <a:r>
              <a:rPr lang="en-US" sz="2200" i="1" baseline="-25000" dirty="0" err="1" smtClean="0">
                <a:solidFill>
                  <a:schemeClr val="bg1"/>
                </a:solidFill>
                <a:latin typeface="Arial Narrow" pitchFamily="34" charset="0"/>
              </a:rPr>
              <a:t>Dc</a:t>
            </a:r>
            <a:r>
              <a:rPr lang="en-US" sz="2200" dirty="0" smtClean="0">
                <a:solidFill>
                  <a:schemeClr val="bg1"/>
                </a:solidFill>
                <a:latin typeface="Arial Narrow" pitchFamily="34" charset="0"/>
              </a:rPr>
              <a:t> = 5. </a:t>
            </a:r>
          </a:p>
        </p:txBody>
      </p:sp>
      <p:grpSp>
        <p:nvGrpSpPr>
          <p:cNvPr id="27" name="26 Grupo"/>
          <p:cNvGrpSpPr/>
          <p:nvPr/>
        </p:nvGrpSpPr>
        <p:grpSpPr>
          <a:xfrm>
            <a:off x="323528" y="5013176"/>
            <a:ext cx="8352928" cy="1785104"/>
            <a:chOff x="323528" y="5013176"/>
            <a:chExt cx="8352928" cy="1785104"/>
          </a:xfrm>
        </p:grpSpPr>
        <p:sp>
          <p:nvSpPr>
            <p:cNvPr id="11" name="10 CuadroTexto"/>
            <p:cNvSpPr txBox="1"/>
            <p:nvPr/>
          </p:nvSpPr>
          <p:spPr>
            <a:xfrm>
              <a:off x="323528" y="5013176"/>
              <a:ext cx="4968552" cy="1785104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latin typeface="Arial Narrow" pitchFamily="34" charset="0"/>
                </a:rPr>
                <a:t>Besides the </a:t>
              </a:r>
              <a:r>
                <a:rPr lang="en-US" sz="2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dramatic improvement </a:t>
              </a:r>
              <a:r>
                <a:rPr lang="en-US" sz="2200" dirty="0" smtClean="0">
                  <a:latin typeface="Arial Narrow" pitchFamily="34" charset="0"/>
                </a:rPr>
                <a:t>for the predicted abundance of this particular species, the matching between theoretical and empirical abundances of all the other species also improves in some degree.</a:t>
              </a:r>
              <a:endParaRPr lang="es-UY" sz="2200" dirty="0" smtClean="0">
                <a:latin typeface="Arial Narrow" pitchFamily="34" charset="0"/>
              </a:endParaRPr>
            </a:p>
          </p:txBody>
        </p:sp>
        <p:cxnSp>
          <p:nvCxnSpPr>
            <p:cNvPr id="17" name="16 Conector curvado"/>
            <p:cNvCxnSpPr/>
            <p:nvPr/>
          </p:nvCxnSpPr>
          <p:spPr>
            <a:xfrm flipV="1">
              <a:off x="1763688" y="5157192"/>
              <a:ext cx="6912768" cy="216024"/>
            </a:xfrm>
            <a:prstGeom prst="curvedConnector3">
              <a:avLst>
                <a:gd name="adj1" fmla="val 50000"/>
              </a:avLst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6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31540" y="332656"/>
            <a:ext cx="8388424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5. SUMMARY</a:t>
            </a:r>
            <a:endParaRPr lang="en-US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31540" y="980728"/>
            <a:ext cx="8316924" cy="229293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200" dirty="0" smtClean="0">
                <a:latin typeface="Arial Narrow" pitchFamily="34" charset="0"/>
              </a:rPr>
              <a:t>I presented a simple method to make 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quantitative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Arial Narrow" pitchFamily="34" charset="0"/>
              </a:rPr>
              <a:t>predictions</a:t>
            </a:r>
            <a:r>
              <a:rPr lang="en-US" sz="2200" dirty="0" smtClean="0">
                <a:latin typeface="Arial Narrow" pitchFamily="34" charset="0"/>
              </a:rPr>
              <a:t> on animal relative abundances from the </a:t>
            </a:r>
            <a:r>
              <a:rPr lang="en-US" sz="2200" b="1" dirty="0" smtClean="0">
                <a:solidFill>
                  <a:srgbClr val="1A0C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qualitative</a:t>
            </a:r>
            <a:r>
              <a:rPr lang="en-US" sz="2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200" dirty="0" smtClean="0">
                <a:latin typeface="Arial Narrow" pitchFamily="34" charset="0"/>
              </a:rPr>
              <a:t>and </a:t>
            </a:r>
            <a:r>
              <a:rPr lang="en-US" sz="2200" b="1" dirty="0" smtClean="0">
                <a:solidFill>
                  <a:srgbClr val="1A0C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coarse</a:t>
            </a:r>
            <a:r>
              <a:rPr lang="en-US" sz="2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200" dirty="0" smtClean="0">
                <a:solidFill>
                  <a:srgbClr val="1A0CCA"/>
                </a:solidFill>
                <a:latin typeface="Arial Narrow" pitchFamily="34" charset="0"/>
              </a:rPr>
              <a:t>(binary) information</a:t>
            </a:r>
            <a:r>
              <a:rPr lang="en-US" sz="2200" dirty="0" smtClean="0">
                <a:latin typeface="Arial Narrow" pitchFamily="34" charset="0"/>
              </a:rPr>
              <a:t> of their animal-plant interactions summarized in the adjacency matrices </a:t>
            </a:r>
            <a:r>
              <a:rPr lang="en-US" sz="2200" i="1" dirty="0" smtClean="0">
                <a:latin typeface="Arial Narrow" pitchFamily="34" charset="0"/>
              </a:rPr>
              <a:t>g</a:t>
            </a:r>
            <a:r>
              <a:rPr lang="en-US" sz="2200" i="1" baseline="-25000" dirty="0" smtClean="0">
                <a:latin typeface="Arial Narrow" pitchFamily="34" charset="0"/>
              </a:rPr>
              <a:t>ap</a:t>
            </a:r>
            <a:r>
              <a:rPr lang="en-US" sz="2200" dirty="0" smtClean="0">
                <a:latin typeface="Arial Narrow" pitchFamily="34" charset="0"/>
              </a:rPr>
              <a:t>. </a:t>
            </a:r>
          </a:p>
          <a:p>
            <a:pPr marL="342900" indent="-342900"/>
            <a:endParaRPr lang="en-US" sz="1100" dirty="0" smtClean="0">
              <a:latin typeface="Arial Narrow" pitchFamily="34" charset="0"/>
            </a:endParaRPr>
          </a:p>
          <a:p>
            <a:pPr marL="342900" indent="-342900"/>
            <a:r>
              <a:rPr lang="en-US" sz="2200" dirty="0" smtClean="0">
                <a:latin typeface="Arial Narrow" pitchFamily="34" charset="0"/>
              </a:rPr>
              <a:t>However the predicted RAPS are in general in quite good agreement with the </a:t>
            </a:r>
          </a:p>
          <a:p>
            <a:pPr marL="342900" indent="-342900"/>
            <a:r>
              <a:rPr lang="en-US" sz="2200" dirty="0" smtClean="0">
                <a:latin typeface="Arial Narrow" pitchFamily="34" charset="0"/>
              </a:rPr>
              <a:t>empirical ones for mutualistic networks spanning a broad geographic range.</a:t>
            </a:r>
          </a:p>
          <a:p>
            <a:pPr marL="342900" indent="-342900"/>
            <a:endParaRPr lang="es-UY" sz="2200" dirty="0">
              <a:latin typeface="Arial Narrow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31540" y="3104964"/>
            <a:ext cx="8316924" cy="21236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200" dirty="0" smtClean="0">
                <a:solidFill>
                  <a:schemeClr val="bg1"/>
                </a:solidFill>
                <a:latin typeface="Arial Narrow" pitchFamily="34" charset="0"/>
              </a:rPr>
              <a:t>2. The importance of interspecific competition between pollinator species is a controversial and unresolved issue, considerable circumstantial evidence suggests that competition between insects does occur, but a clear measure </a:t>
            </a:r>
          </a:p>
          <a:p>
            <a:pPr marL="342900" indent="-342900"/>
            <a:r>
              <a:rPr lang="en-US" sz="2200" dirty="0" smtClean="0">
                <a:solidFill>
                  <a:schemeClr val="bg1"/>
                </a:solidFill>
                <a:latin typeface="Arial Narrow" pitchFamily="34" charset="0"/>
              </a:rPr>
              <a:t>of its impact on their species abundances is still lacking. This work contributed</a:t>
            </a:r>
          </a:p>
          <a:p>
            <a:pPr marL="342900" indent="-342900"/>
            <a:r>
              <a:rPr lang="en-US" sz="2200" dirty="0" smtClean="0">
                <a:solidFill>
                  <a:schemeClr val="bg1"/>
                </a:solidFill>
                <a:latin typeface="Arial Narrow" pitchFamily="34" charset="0"/>
              </a:rPr>
              <a:t>to fill this gap by quantifying the effect of competition between pollinators.</a:t>
            </a:r>
          </a:p>
          <a:p>
            <a:pPr marL="342900" indent="-342900"/>
            <a:endParaRPr lang="es-UY" sz="2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31540" y="5085184"/>
            <a:ext cx="8316924" cy="161582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indent="144463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n-US" sz="11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</a:br>
            <a:r>
              <a:rPr lang="en-US" sz="22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3.  Practical applications of this method to community management could be  </a:t>
            </a:r>
          </a:p>
          <a:p>
            <a:pPr lvl="0" indent="144463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    to estimate quantitative effects of removing a species from a community or  </a:t>
            </a:r>
          </a:p>
          <a:p>
            <a:pPr lvl="0" indent="144463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    to address the fate of populations of native organisms when foreign </a:t>
            </a:r>
          </a:p>
          <a:p>
            <a:pPr lvl="0" indent="144463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    species are introduced to ecosystems far beyond their home range.</a:t>
            </a:r>
            <a:endParaRPr lang="es-UY" sz="2200" dirty="0" smtClean="0"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594535" y="2967335"/>
            <a:ext cx="3954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Thank you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31540" y="512676"/>
            <a:ext cx="8280920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These quantitative predictions are </a:t>
            </a:r>
            <a:r>
              <a:rPr lang="en-US" sz="2400" dirty="0"/>
              <a:t>currently limited </a:t>
            </a:r>
            <a:r>
              <a:rPr lang="en-US" sz="2400" dirty="0" smtClean="0"/>
              <a:t>by </a:t>
            </a:r>
            <a:r>
              <a:rPr lang="en-US" sz="2400" dirty="0"/>
              <a:t>a lack of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800" dirty="0" smtClean="0"/>
          </a:p>
          <a:p>
            <a:pPr marL="457200" indent="-457200" algn="ctr">
              <a:buAutoNum type="arabicParenR"/>
            </a:pPr>
            <a:r>
              <a:rPr lang="en-US" sz="2400" b="1" dirty="0" smtClean="0">
                <a:solidFill>
                  <a:srgbClr val="002060"/>
                </a:solidFill>
              </a:rPr>
              <a:t>estimation </a:t>
            </a:r>
            <a:r>
              <a:rPr lang="en-US" sz="2400" b="1" dirty="0">
                <a:solidFill>
                  <a:srgbClr val="002060"/>
                </a:solidFill>
              </a:rPr>
              <a:t>of species </a:t>
            </a:r>
            <a:r>
              <a:rPr lang="en-US" sz="2400" b="1" dirty="0" smtClean="0">
                <a:solidFill>
                  <a:srgbClr val="002060"/>
                </a:solidFill>
              </a:rPr>
              <a:t>abundances</a:t>
            </a:r>
          </a:p>
          <a:p>
            <a:pPr marL="457200" indent="-457200"/>
            <a:r>
              <a:rPr lang="en-US" sz="2400" dirty="0" smtClean="0"/>
              <a:t>and </a:t>
            </a:r>
          </a:p>
          <a:p>
            <a:pPr marL="457200" indent="-457200" algn="ctr"/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) methodological tools to deal with the </a:t>
            </a:r>
            <a:r>
              <a:rPr lang="en-US" sz="2400" b="1" dirty="0" smtClean="0">
                <a:solidFill>
                  <a:srgbClr val="FF0000"/>
                </a:solidFill>
              </a:rPr>
              <a:t>complexity </a:t>
            </a:r>
            <a:r>
              <a:rPr lang="en-US" sz="2400" b="1" dirty="0">
                <a:solidFill>
                  <a:srgbClr val="FF0000"/>
                </a:solidFill>
              </a:rPr>
              <a:t>of mutualisms in general and pollination in </a:t>
            </a:r>
            <a:r>
              <a:rPr lang="en-US" sz="2400" b="1" dirty="0" smtClean="0">
                <a:solidFill>
                  <a:srgbClr val="FF0000"/>
                </a:solidFill>
              </a:rPr>
              <a:t>particular.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95536" y="4761148"/>
            <a:ext cx="8352928" cy="1569660"/>
          </a:xfrm>
          <a:prstGeom prst="rect">
            <a:avLst/>
          </a:prstGeom>
          <a:solidFill>
            <a:schemeClr val="tx1"/>
          </a:solidFill>
          <a:ln w="508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Therefore my goal is to introduce a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quantitative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method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based on the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qualitative information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 have on the interactions between pollinator species to overcome the above limitations 1) &amp; 2). </a:t>
            </a:r>
            <a:endParaRPr lang="es-ES_tradnl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31540" y="2714144"/>
            <a:ext cx="82809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/>
              <a:t>A panel convened by the NSF </a:t>
            </a:r>
            <a:r>
              <a:rPr lang="en-US" sz="2400" dirty="0"/>
              <a:t>in 2006 to discuss the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“frontiers of ecology”</a:t>
            </a:r>
            <a:r>
              <a:rPr lang="en-US" sz="2400" dirty="0"/>
              <a:t>, and to make recommendations </a:t>
            </a:r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research priority areas in population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ecology</a:t>
            </a:r>
            <a:r>
              <a:rPr lang="en-US" sz="2400" dirty="0"/>
              <a:t>, stated that ecology will become </a:t>
            </a:r>
            <a:r>
              <a:rPr lang="en-US" sz="2400" dirty="0" smtClean="0"/>
              <a:t>more </a:t>
            </a:r>
            <a:r>
              <a:rPr lang="en-US" sz="2400" dirty="0"/>
              <a:t>quantitative and predictive </a:t>
            </a:r>
            <a:r>
              <a:rPr lang="en-US" sz="2400" dirty="0" smtClean="0"/>
              <a:t>if </a:t>
            </a:r>
            <a:r>
              <a:rPr lang="en-US" sz="2400" dirty="0"/>
              <a:t>research is focused on the strength of interactions between </a:t>
            </a:r>
            <a:r>
              <a:rPr lang="en-US" sz="2400" dirty="0" smtClean="0"/>
              <a:t>species.</a:t>
            </a:r>
            <a:endParaRPr lang="es-ES_tradnl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55576" y="2456892"/>
            <a:ext cx="2880320" cy="193899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buFont typeface="Verdana" pitchFamily="34" charset="0"/>
              <a:buChar char="●"/>
            </a:pPr>
            <a:r>
              <a:rPr lang="en-US" sz="2400" dirty="0" smtClean="0">
                <a:cs typeface="Arial" pitchFamily="34" charset="0"/>
              </a:rPr>
              <a:t>The idea is to reduce the </a:t>
            </a:r>
            <a:r>
              <a:rPr lang="en-US" sz="2400" b="1" dirty="0" smtClean="0">
                <a:solidFill>
                  <a:srgbClr val="0070C0"/>
                </a:solidFill>
                <a:cs typeface="Arial" pitchFamily="34" charset="0"/>
              </a:rPr>
              <a:t>bi-partite mutualistic </a:t>
            </a:r>
            <a:r>
              <a:rPr lang="en-US" sz="2400" dirty="0" smtClean="0">
                <a:cs typeface="Arial" pitchFamily="34" charset="0"/>
              </a:rPr>
              <a:t>network into a </a:t>
            </a:r>
            <a:r>
              <a:rPr lang="en-US" sz="2400" b="1" dirty="0" err="1" smtClean="0">
                <a:solidFill>
                  <a:srgbClr val="FF0000"/>
                </a:solidFill>
                <a:cs typeface="Arial" pitchFamily="34" charset="0"/>
              </a:rPr>
              <a:t>uni</a:t>
            </a:r>
            <a:r>
              <a:rPr lang="en-US" sz="2400" b="1" dirty="0" smtClean="0">
                <a:solidFill>
                  <a:srgbClr val="FF0000"/>
                </a:solidFill>
                <a:cs typeface="Arial" pitchFamily="34" charset="0"/>
              </a:rPr>
              <a:t>-partite competition </a:t>
            </a:r>
            <a:r>
              <a:rPr lang="en-US" sz="2400" dirty="0" smtClean="0">
                <a:cs typeface="Arial" pitchFamily="34" charset="0"/>
              </a:rPr>
              <a:t>network. </a:t>
            </a:r>
            <a:endParaRPr lang="es-ES_tradnl" sz="2400" dirty="0">
              <a:cs typeface="Arial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95536" y="188640"/>
            <a:ext cx="8208912" cy="2016224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dirty="0" smtClean="0">
                <a:solidFill>
                  <a:srgbClr val="FF0000"/>
                </a:solidFill>
                <a:latin typeface="Arial Black" pitchFamily="34" charset="0"/>
              </a:rPr>
              <a:t>2. From a bi-partite mutualistic network to a </a:t>
            </a:r>
            <a:r>
              <a:rPr lang="en-US" sz="4000" dirty="0" err="1" smtClean="0">
                <a:solidFill>
                  <a:srgbClr val="FF0000"/>
                </a:solidFill>
                <a:latin typeface="Arial Black" pitchFamily="34" charset="0"/>
              </a:rPr>
              <a:t>uni</a:t>
            </a:r>
            <a:r>
              <a:rPr lang="en-US" sz="4000" dirty="0" smtClean="0">
                <a:solidFill>
                  <a:srgbClr val="FF0000"/>
                </a:solidFill>
                <a:latin typeface="Arial Black" pitchFamily="34" charset="0"/>
              </a:rPr>
              <a:t>-partite competition system </a:t>
            </a:r>
            <a:endParaRPr kumimoji="0" lang="es-ES_tradnl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8" name="7 Grupo"/>
          <p:cNvGrpSpPr>
            <a:grpSpLocks noChangeAspect="1"/>
          </p:cNvGrpSpPr>
          <p:nvPr/>
        </p:nvGrpSpPr>
        <p:grpSpPr>
          <a:xfrm>
            <a:off x="4427984" y="2169300"/>
            <a:ext cx="1666698" cy="3960000"/>
            <a:chOff x="7200292" y="2276872"/>
            <a:chExt cx="1202668" cy="2857500"/>
          </a:xfrm>
        </p:grpSpPr>
        <p:pic>
          <p:nvPicPr>
            <p:cNvPr id="2050" name="Picture 2" descr="http://www.sciencemag.org/content/329/5993/765/F1.medium.gif"/>
            <p:cNvPicPr>
              <a:picLocks noChangeAspect="1" noChangeArrowheads="1"/>
            </p:cNvPicPr>
            <p:nvPr/>
          </p:nvPicPr>
          <p:blipFill>
            <a:blip r:embed="rId2" cstate="print"/>
            <a:srcRect l="71304"/>
            <a:stretch>
              <a:fillRect/>
            </a:stretch>
          </p:blipFill>
          <p:spPr bwMode="auto">
            <a:xfrm>
              <a:off x="7200292" y="2276872"/>
              <a:ext cx="1202668" cy="2857500"/>
            </a:xfrm>
            <a:prstGeom prst="rect">
              <a:avLst/>
            </a:prstGeom>
            <a:noFill/>
          </p:spPr>
        </p:pic>
        <p:pic>
          <p:nvPicPr>
            <p:cNvPr id="6" name="Picture 2" descr="http://www.sciencemag.org/content/329/5993/765/F1.medium.gif"/>
            <p:cNvPicPr>
              <a:picLocks noChangeAspect="1" noChangeArrowheads="1"/>
            </p:cNvPicPr>
            <p:nvPr/>
          </p:nvPicPr>
          <p:blipFill>
            <a:blip r:embed="rId2" cstate="print"/>
            <a:srcRect t="2520" r="75946" b="64720"/>
            <a:stretch>
              <a:fillRect/>
            </a:stretch>
          </p:blipFill>
          <p:spPr bwMode="auto">
            <a:xfrm>
              <a:off x="7200292" y="4041068"/>
              <a:ext cx="1008112" cy="936104"/>
            </a:xfrm>
            <a:prstGeom prst="rect">
              <a:avLst/>
            </a:prstGeom>
            <a:noFill/>
          </p:spPr>
        </p:pic>
      </p:grpSp>
      <p:grpSp>
        <p:nvGrpSpPr>
          <p:cNvPr id="18" name="17 Grupo"/>
          <p:cNvGrpSpPr/>
          <p:nvPr/>
        </p:nvGrpSpPr>
        <p:grpSpPr>
          <a:xfrm>
            <a:off x="5148064" y="2060848"/>
            <a:ext cx="4140460" cy="4248472"/>
            <a:chOff x="5148064" y="2060848"/>
            <a:chExt cx="4140460" cy="4248472"/>
          </a:xfrm>
        </p:grpSpPr>
        <p:sp>
          <p:nvSpPr>
            <p:cNvPr id="9" name="8 Elipse"/>
            <p:cNvSpPr/>
            <p:nvPr/>
          </p:nvSpPr>
          <p:spPr>
            <a:xfrm>
              <a:off x="5148064" y="2060848"/>
              <a:ext cx="1116124" cy="4248472"/>
            </a:xfrm>
            <a:prstGeom prst="ellipse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cxnSp>
          <p:nvCxnSpPr>
            <p:cNvPr id="12" name="11 Conector angular"/>
            <p:cNvCxnSpPr>
              <a:stCxn id="9" idx="6"/>
            </p:cNvCxnSpPr>
            <p:nvPr/>
          </p:nvCxnSpPr>
          <p:spPr>
            <a:xfrm>
              <a:off x="6264188" y="4185084"/>
              <a:ext cx="504056" cy="396044"/>
            </a:xfrm>
            <a:prstGeom prst="bentConnector3">
              <a:avLst>
                <a:gd name="adj1" fmla="val 50000"/>
              </a:avLst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12 CuadroTexto"/>
            <p:cNvSpPr txBox="1"/>
            <p:nvPr/>
          </p:nvSpPr>
          <p:spPr>
            <a:xfrm>
              <a:off x="6696236" y="4437112"/>
              <a:ext cx="259228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Variables we want </a:t>
              </a:r>
              <a:endParaRPr lang="en-US" b="1" dirty="0" smtClean="0">
                <a:solidFill>
                  <a:srgbClr val="FF0000"/>
                </a:solidFill>
              </a:endParaRPr>
            </a:p>
            <a:p>
              <a:r>
                <a:rPr lang="en-US" b="1" dirty="0" smtClean="0">
                  <a:solidFill>
                    <a:srgbClr val="FF0000"/>
                  </a:solidFill>
                </a:rPr>
                <a:t>to </a:t>
              </a:r>
              <a:r>
                <a:rPr lang="en-US" b="1" dirty="0" smtClean="0">
                  <a:solidFill>
                    <a:srgbClr val="FF0000"/>
                  </a:solidFill>
                </a:rPr>
                <a:t>compute are </a:t>
              </a:r>
              <a:r>
                <a:rPr lang="en-US" b="1" dirty="0" smtClean="0">
                  <a:solidFill>
                    <a:srgbClr val="FF0000"/>
                  </a:solidFill>
                </a:rPr>
                <a:t>pollinator</a:t>
              </a:r>
              <a:endParaRPr lang="en-US" b="1" dirty="0" smtClean="0">
                <a:solidFill>
                  <a:srgbClr val="FF0000"/>
                </a:solidFill>
              </a:endParaRPr>
            </a:p>
            <a:p>
              <a:r>
                <a:rPr lang="en-US" b="1" dirty="0" smtClean="0">
                  <a:solidFill>
                    <a:srgbClr val="FF0000"/>
                  </a:solidFill>
                </a:rPr>
                <a:t>a</a:t>
              </a:r>
              <a:r>
                <a:rPr lang="en-US" b="1" dirty="0" smtClean="0">
                  <a:solidFill>
                    <a:srgbClr val="FF0000"/>
                  </a:solidFill>
                </a:rPr>
                <a:t>bundances </a:t>
              </a:r>
              <a:r>
                <a:rPr lang="en-US" b="1" i="1" dirty="0" smtClean="0">
                  <a:solidFill>
                    <a:srgbClr val="FF0000"/>
                  </a:solidFill>
                </a:rPr>
                <a:t>N</a:t>
              </a:r>
              <a:r>
                <a:rPr lang="en-US" b="1" i="1" baseline="-25000" dirty="0" smtClean="0">
                  <a:solidFill>
                    <a:srgbClr val="FF0000"/>
                  </a:solidFill>
                </a:rPr>
                <a:t>i</a:t>
              </a:r>
              <a:r>
                <a:rPr lang="en-US" b="1" i="1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 smtClean="0">
                  <a:solidFill>
                    <a:srgbClr val="FF0000"/>
                  </a:solidFill>
                </a:rPr>
                <a:t>(</a:t>
              </a:r>
              <a:r>
                <a:rPr lang="en-US" b="1" i="1" dirty="0" err="1" smtClean="0">
                  <a:solidFill>
                    <a:srgbClr val="FF0000"/>
                  </a:solidFill>
                </a:rPr>
                <a:t>i</a:t>
              </a:r>
              <a:r>
                <a:rPr lang="en-US" b="1" dirty="0" smtClean="0">
                  <a:solidFill>
                    <a:srgbClr val="FF0000"/>
                  </a:solidFill>
                </a:rPr>
                <a:t>=1,2,…,</a:t>
              </a:r>
              <a:r>
                <a:rPr lang="en-US" b="1" i="1" dirty="0" smtClean="0">
                  <a:solidFill>
                    <a:srgbClr val="FF0000"/>
                  </a:solidFill>
                </a:rPr>
                <a:t>n</a:t>
              </a:r>
              <a:r>
                <a:rPr lang="en-US" b="1" dirty="0" smtClean="0">
                  <a:solidFill>
                    <a:srgbClr val="FF0000"/>
                  </a:solidFill>
                </a:rPr>
                <a:t>)</a:t>
              </a:r>
              <a:endParaRPr lang="es-ES_tradnl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2663788" y="2132856"/>
            <a:ext cx="2448272" cy="4140460"/>
            <a:chOff x="2663788" y="2132856"/>
            <a:chExt cx="2448272" cy="4140460"/>
          </a:xfrm>
        </p:grpSpPr>
        <p:sp>
          <p:nvSpPr>
            <p:cNvPr id="10" name="9 Elipse"/>
            <p:cNvSpPr/>
            <p:nvPr/>
          </p:nvSpPr>
          <p:spPr>
            <a:xfrm>
              <a:off x="4391980" y="2132856"/>
              <a:ext cx="720080" cy="4140460"/>
            </a:xfrm>
            <a:prstGeom prst="ellipse">
              <a:avLst/>
            </a:prstGeom>
            <a:noFill/>
            <a:ln w="5080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cxnSp>
          <p:nvCxnSpPr>
            <p:cNvPr id="14" name="13 Conector angular"/>
            <p:cNvCxnSpPr>
              <a:endCxn id="15" idx="3"/>
            </p:cNvCxnSpPr>
            <p:nvPr/>
          </p:nvCxnSpPr>
          <p:spPr>
            <a:xfrm rot="5400000">
              <a:off x="3665386" y="4841414"/>
              <a:ext cx="878906" cy="358333"/>
            </a:xfrm>
            <a:prstGeom prst="bentConnector2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14 CuadroTexto"/>
            <p:cNvSpPr txBox="1"/>
            <p:nvPr/>
          </p:nvSpPr>
          <p:spPr>
            <a:xfrm>
              <a:off x="2663788" y="4859868"/>
              <a:ext cx="126188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Resource</a:t>
              </a:r>
            </a:p>
            <a:p>
              <a:r>
                <a:rPr lang="en-US" b="1" dirty="0" smtClean="0">
                  <a:solidFill>
                    <a:srgbClr val="00B050"/>
                  </a:solidFill>
                </a:rPr>
                <a:t>for which  </a:t>
              </a:r>
            </a:p>
            <a:p>
              <a:r>
                <a:rPr lang="en-US" b="1" dirty="0" smtClean="0">
                  <a:solidFill>
                    <a:srgbClr val="00B050"/>
                  </a:solidFill>
                </a:rPr>
                <a:t>pollinators</a:t>
              </a:r>
            </a:p>
            <a:p>
              <a:r>
                <a:rPr lang="en-US" b="1" dirty="0" smtClean="0">
                  <a:solidFill>
                    <a:srgbClr val="00B050"/>
                  </a:solidFill>
                </a:rPr>
                <a:t>compete</a:t>
              </a:r>
              <a:endParaRPr lang="es-ES_tradnl" b="1" dirty="0">
                <a:solidFill>
                  <a:srgbClr val="00B05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o"/>
          <p:cNvGrpSpPr/>
          <p:nvPr/>
        </p:nvGrpSpPr>
        <p:grpSpPr>
          <a:xfrm>
            <a:off x="539552" y="1088740"/>
            <a:ext cx="7962031" cy="860425"/>
            <a:chOff x="539552" y="1088740"/>
            <a:chExt cx="7962031" cy="860425"/>
          </a:xfrm>
        </p:grpSpPr>
        <p:graphicFrame>
          <p:nvGraphicFramePr>
            <p:cNvPr id="258051" name="Object 2"/>
            <p:cNvGraphicFramePr>
              <a:graphicFrameLocks noChangeAspect="1"/>
            </p:cNvGraphicFramePr>
            <p:nvPr/>
          </p:nvGraphicFramePr>
          <p:xfrm>
            <a:off x="3635896" y="1088740"/>
            <a:ext cx="4865687" cy="860425"/>
          </p:xfrm>
          <a:graphic>
            <a:graphicData uri="http://schemas.openxmlformats.org/presentationml/2006/ole">
              <p:oleObj spid="_x0000_s4098" name="Equation" r:id="rId4" imgW="2514600" imgH="444240" progId="Equation.DSMT4">
                <p:embed/>
              </p:oleObj>
            </a:graphicData>
          </a:graphic>
        </p:graphicFrame>
        <p:sp>
          <p:nvSpPr>
            <p:cNvPr id="258052" name="Rectangle 4"/>
            <p:cNvSpPr>
              <a:spLocks noChangeArrowheads="1"/>
            </p:cNvSpPr>
            <p:nvPr/>
          </p:nvSpPr>
          <p:spPr bwMode="auto">
            <a:xfrm>
              <a:off x="539552" y="1088740"/>
              <a:ext cx="2916324" cy="76944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r>
                <a:rPr lang="en-US" sz="2200" dirty="0" err="1" smtClean="0">
                  <a:latin typeface="Arial Narrow" pitchFamily="34" charset="0"/>
                  <a:cs typeface="Times New Roman" pitchFamily="18" charset="0"/>
                </a:rPr>
                <a:t>Lotka-Volterra</a:t>
              </a:r>
              <a:r>
                <a:rPr lang="en-US" sz="2200" dirty="0" smtClean="0">
                  <a:latin typeface="Arial Narrow" pitchFamily="34" charset="0"/>
                  <a:cs typeface="Times New Roman" pitchFamily="18" charset="0"/>
                </a:rPr>
                <a:t> competition equation for </a:t>
              </a:r>
              <a:r>
                <a:rPr lang="en-US" sz="2200" i="1" dirty="0" smtClean="0">
                  <a:cs typeface="Times New Roman" pitchFamily="18" charset="0"/>
                </a:rPr>
                <a:t>n</a:t>
              </a:r>
              <a:r>
                <a:rPr lang="en-US" sz="2200" dirty="0" smtClean="0">
                  <a:cs typeface="Times New Roman" pitchFamily="18" charset="0"/>
                </a:rPr>
                <a:t> </a:t>
              </a:r>
              <a:r>
                <a:rPr lang="en-US" sz="2200" dirty="0" smtClean="0">
                  <a:latin typeface="Arial Narrow" pitchFamily="34" charset="0"/>
                  <a:cs typeface="Times New Roman" pitchFamily="18" charset="0"/>
                </a:rPr>
                <a:t>species: </a:t>
              </a:r>
              <a:endParaRPr lang="en-US" sz="2200" dirty="0">
                <a:latin typeface="Arial Narrow" pitchFamily="34" charset="0"/>
              </a:endParaRPr>
            </a:p>
          </p:txBody>
        </p:sp>
      </p:grp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31540" y="4185084"/>
            <a:ext cx="8316924" cy="769441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Firstly I will show you an </a:t>
            </a:r>
            <a:r>
              <a:rPr lang="en-US" sz="2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ideal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procedure to </a:t>
            </a:r>
            <a:r>
              <a:rPr lang="en-US" sz="2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experimentally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estimate the coefficients of the LV competition equations.  </a:t>
            </a:r>
            <a:endParaRPr lang="en-US" sz="2200" b="1" dirty="0">
              <a:latin typeface="Arial Narrow" pitchFamily="34" charset="0"/>
            </a:endParaRP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971600" y="2024844"/>
          <a:ext cx="5227637" cy="388937"/>
        </p:xfrm>
        <a:graphic>
          <a:graphicData uri="http://schemas.openxmlformats.org/presentationml/2006/ole">
            <p:oleObj spid="_x0000_s4099" name="Equation" r:id="rId5" imgW="3073320" imgH="228600" progId="Equation.DSMT4">
              <p:embed/>
            </p:oleObj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31540" y="5085184"/>
            <a:ext cx="8280920" cy="1107996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Unfortunately this procedure is beyond current capabilities. So, secondly, I will propose a 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possible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way to estimate the coefficients using the available qualitative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information from 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field studies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. 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431540" y="356818"/>
            <a:ext cx="8352928" cy="76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US" sz="4000" b="1" dirty="0" smtClean="0">
                <a:solidFill>
                  <a:schemeClr val="tx1">
                    <a:lumMod val="90000"/>
                  </a:schemeClr>
                </a:solidFill>
                <a:latin typeface="Arial Narrow" pitchFamily="34" charset="0"/>
              </a:rPr>
              <a:t>2.1 </a:t>
            </a:r>
            <a:r>
              <a:rPr lang="en-US" sz="4000" b="1" dirty="0" err="1" smtClean="0">
                <a:solidFill>
                  <a:schemeClr val="tx1">
                    <a:lumMod val="90000"/>
                  </a:schemeClr>
                </a:solidFill>
                <a:latin typeface="Arial Narrow" pitchFamily="34" charset="0"/>
              </a:rPr>
              <a:t>Lotka-Volterra</a:t>
            </a:r>
            <a:r>
              <a:rPr lang="en-US" sz="4000" b="1" dirty="0" smtClean="0">
                <a:solidFill>
                  <a:schemeClr val="tx1">
                    <a:lumMod val="90000"/>
                  </a:schemeClr>
                </a:solidFill>
                <a:latin typeface="Arial Narrow" pitchFamily="34" charset="0"/>
              </a:rPr>
              <a:t> Competition Equations</a:t>
            </a:r>
            <a:endParaRPr lang="en-US" dirty="0">
              <a:latin typeface="Arial Narrow" pitchFamily="34" charset="0"/>
            </a:endParaRP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979499" y="2060848"/>
          <a:ext cx="7300913" cy="1966913"/>
        </p:xfrm>
        <a:graphic>
          <a:graphicData uri="http://schemas.openxmlformats.org/presentationml/2006/ole">
            <p:oleObj spid="_x0000_s4100" name="Equation" r:id="rId6" imgW="4292280" imgH="1155600" progId="Equation.DSMT4">
              <p:embed/>
            </p:oleObj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971600" y="2024844"/>
          <a:ext cx="5227637" cy="777875"/>
        </p:xfrm>
        <a:graphic>
          <a:graphicData uri="http://schemas.openxmlformats.org/presentationml/2006/ole">
            <p:oleObj spid="_x0000_s4101" name="Equation" r:id="rId7" imgW="3073320" imgH="457200" progId="Equation.DSMT4">
              <p:embed/>
            </p:oleObj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914412" y="2024844"/>
          <a:ext cx="7366000" cy="1555750"/>
        </p:xfrm>
        <a:graphic>
          <a:graphicData uri="http://schemas.openxmlformats.org/presentationml/2006/ole">
            <p:oleObj spid="_x0000_s4102" name="Equation" r:id="rId8" imgW="4330440" imgH="914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11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AutoShape 27" descr="data:image/jpeg;base64,/9j/4AAQSkZJRgABAQAAAQABAAD/2wCEAAkGBhEPDxAQDxAWEBAWFxASEhAREhIQEBASFRQVFBYbGBMYJyceFxsjGhcTHzAgJScpLSwsFR4yQTAqNSYrLCkBCQoKBQUFDQUFDSkYEhgpKSkpKSkpKSkpKSkpKSkpKSkpKSkpKSkpKSkpKSkpKSkpKSkpKSkpKSkpKSkpKSkpKf/AABEIALkBEAMBIgACEQEDEQH/xAAbAAEAAgMBAQAAAAAAAAAAAAAABQYCAwQBB//EAFEQAAICAgADBAQGCg8FCQAAAAECAAMEEQUSIQYTMUEUIlFhIzJTcZTTB0JSVGJyc4GRsyQzNDVDVXSCkqGxssHC0RZFk5W0FSVEY4Siw9Lj/8QAFAEBAAAAAAAAAAAAAAAAAAAAAP/EABQRAQAAAAAAAAAAAAAAAAAAAAD/2gAMAwEAAhEDEQA/APuMREBETlp4nTY3Il1btu1eVXVm5qiFsGgfFSVB9hI34wN9dqsNqwYbYbBBG1JVh08wQQfeJnIvs4NUN+Wzf+qukpAREQEREBERAREQEREBERAREQEREBERAREQEREBERAREQEREBERAwtYhSVHMQCQuwOY66DZ6DcrPYfguThpYmSA5cV3m7mDMLrQXyK/xFuax1PstI8RtrTECv8AZym81Wnvk5DZnCte561t6Vbolub19demhud+Ji5SvuzJSxNH1Rj8h35Hm5z+jU19mR+xz+VzPD+U3SVgRuHi5auDbk1WJ5quM1bH+d3h1+ieVY2YGBbJqZdjajGZSV31AbvOh9+jJOIEbdj5ZZimRSq7PKrYzuVHkCwtG/n0JsyKckhO7uqUgfCFqHcM3TqoFi8o8ehLePjO6IHClOT3bA3VG3Y5HGPYK1HTe6+8JY+PXmE8xKcoODddS6ddrXj2VNvXT1jaw/qnfECLbHzd9MijW/A4lpOvn77/AAm3Lpyi5NV1SJ00r49lje/1hYo/qnfECOanL7tQLqe82eZjj2FCvkAne7B9/MfmntNOWA3PdSzaHIVosQBt9eYGw7GvIakhECPoqywy95bSyfbBKbFYj3EuQP0GY2VZnM3LbRybPKDTaWC76bIfROteQklEDgyUytju3pC6Gw6WE83n1DeEOuVyLo095s8xK2cmvLQ3vc74gcNHpPK/ed1z69Tl7wLvr8bfX2eExpOXzDnFPLsb5Ws5te7Y8ZISq8d7b8lxwuH0+nZ/21aty04oP219vgg/B+Mda6bECWvuy15jrHCDZBay0aX2n1dCV7iv2TsdLO6xHTNtA9avGXIyW5vYDSjL7fFgYp+x8+WRbxrJbNfxGLWWp4fUfEaqGjYR905O/ZLdh4NdCCumtaqx0VK1VEX5lXoIFNwO3HE7UJHAbw2zy899FClfInvdMp8emp1L2i4wf9yov4/Eqf7FQy3xAqQ43xn+KaB8/ER9VPf+2uM/xVR/zH/8pbIgVJuPcYH+56j83E0/xqmB7RcZ/iSs/NxOr6uXCIFNPaXjP8Rr/wAzo/8ApH+0/GP4i/RxLF/0lyiBG8Azsm6ovl4nodnMQKu/ryNroabnToNkka93vklEQEREBERAiuzB3jb/APNy/wDqbZKyL7NLrGX8fIP6brD/AIyUgIiICIiAiIgIiICIiAiIgIiVXtz2htpWnCwdHiGUTXRvqtCAfCXP+Cg/SddDoiBx9oOP352S/C+Fua2XXp2eOq4atv1K/uryP6PzglbF2e7N4/D6BRjV8i/GZj61lrnxexz1Zj7T/UOkx7L9m6uHYqY9OzrbWWN1svtbq9jnzZj/AIDwAktAREQEREBERAREQEREBERASm51OUuSz6swcVHZy+OHzLMobJbdQLLUG/JOfwlPSXKV3tP2qqxCabGapnqdq7VNPOX3yqtVbkm23xIUKRsKD8YQLFEwqUhQCxYgAFm1tteZ0AN/MBM4EV2XfeKh/Cv/AF1klZF9mR+xU/GuPt8bXMlICIiAiIgIiICIiAiIgIiIGnLy0pre21glaKzu58FRQSxPzAGVD7H2K+U9/GchStuUAuNW3jj4CkmpfcXPwh10O1Mw+yOzZb4fCKiQcp+fJK+NeFSQ1vX7XmPKoPn1EutNSoqogCqoCqoGgoA0AB5ACBnERAREQEREBERAREQEREBERASl9sci9XZ6XyU3WawleObqdh7FLHTKUc8ycjKwPQbDA6l0lU7WYvD7Ll9LW17AnxaacnICqe8RHZalYKRzXcpbWiWI6qCAtcQIgRPZY7xKj77fd/CPJaRPZU/sKj5if/c0loCIiAiIgIiICIiAiIgJi7hQSToDZJPQAD2mZSn/AGQct7hRwrHYrfmlksdfGjDXRyH9xKnkG/EufZA0dgVObfmcZcHV59Hww3imFSxAIHiO8s5nI9wl3mjCw0oqrpqUJWiqiIPBUUBVH5gBN8BERAREQEREBERAREQEREBERASkdt6d5NTFCSKwEC+n95lMXJNSNjsq1EaB53DfH8NKTLvPn3bjlS/lusxaq2Qmo35+bj27JdrCaKulo2RobG+o37A+gxEQInsp+4cb8QH9O5LSJ7KfuHF/Jp/ZJaAiIgIiICIiAiIgIiIGvJyFqR7LGCIis7segVVGyT7gATKj2Cx2ynyOMXqQ+VpMVG+NTgIfghryNh3YdHR5lmvtpa2fk08GqJCOFyOIOp1yYit0r2PBrWGvbygnWjLpXWFAVQAoAAAGgAOgAHkIGURNWRkCteYhiOnRFZ26nXxV2YGGZnpTyd4dc7pUugzbdzpRoe/z8BNHD+OUZC1vS/OtnehCFfW6mKPvY9XTAjrrrKpnYNlmY2QC2g1j082JlG2tzi+j1jm5SFRWa59DxNu+hHWW4Hw+qjKtervQlgXkqbHtRKXChLSLCoADiqjofNCfFoFkiROP2jqfI9HA9fbr+24x+JvfqK5fy+52PPU5uJdpW1lVYlRtyaWrrC2ApQ9rrXYEFnt5LAT7NbPvCcttVFZnYKqgszMQFVQNkknwAHnOW3jFKUJkMxWpu65WKPzHvWVKxya5tlnUa1vZlQ47xwcQpw6q9HFzMnEqO9q7Uio5d6No66hBUV97gzu7dYZzErxQbErDs9rpTlM3MtTmnk5K2VtXGpzs6+D1o7IgWjFy0tXnrbmXbLzdQCVYqdb8RsHr4GbtyAxeJLZRWmQlyWhU7wY9HEK6w4GjyMEVuXfgD5fNPXtQUXJR34dlIBuXOPKSCNg2KxGup0B4gQOwdosdqVvSzvKmrsvQ1K1heuvXOVVRskbHTx2da3O7HyFsRbK2DowVkdSCrKw2CCPEEEHcrfZzh6UZOR3bN3Dktj0nHvrGOX9fIHOyheVrFDgeRJ9onnYHddebi+FeNl5NNQ+5pYJkIvzKLuUewKIFpiIgIiICfP8AtvVkBn73VlJUnnrwsgiqrmYAWXLk1jopcM3Lrld9jlYg/QJQe3Cn06hjhpkaRDQDj4VrXWixy1feXurrocjDuxsFiTvosC/CDNGDlG2pLDW9RYBu7tAWxN+TAEgH85m8wInsp+4MT8lV/dElpFdlR+wMT8jT/cElYCIiAiIgIiICIiAkZ2l4/XgYtuVb1CD1UHxrbD0RFH3TMQPzyTlIx1/7X4kLj14fguy0/c5WevRrNeBSrqqn7okgnUCR7CcAsx6bMjL0c/Kbv8pvuWI0lQ/BrXSgbP23tlmiICIiBV+0Fl92QmKKnFDPiE2LWShRXe60tZ4AfBJWANMDbvw1Jbs49zYtL5PN3zg2MrqEavvCXFZUAa5AwTw36vXrJKICcqcNqUgqmiHe7oSN2OrKzHXxiQzeO/6hOqIFU7ZcLFONTkUV69EyUzjXWo26Fn9J0PMlLbn95AloqsV1VlIZWAZWUgqwI2CCPEETOYU0qiqiKFVQFVVAVVAGgAB0AgRPa62xcK9aA3f2L3FRQMSllxFSv6vUBS3OT5BSZj2R2cZTYrrePgr1sNhAtp+CPd8/jWeXat9sCCSSSZNxA05mWlNb22sErRWd2PgqqNk/mAMhOxPD3rx7LrlKXZN12ZZW3xqu9I5EPvWpalPvUyfdAw0QCOnQjY6dRMoCIiAiIgJ83zOL4udn2rZdVicvwBNzYl1t6U3sPgjzc+LZzk/GUkgoQAynX0icDcBxSdnGpJ3zbNNZPNve968d9dwO+DE8MCL7KfuDD/IUfq1krIrsp+9+F+Qx/wBWslYCIiAiIgIiICIkB2q7SnEWumhO/wA68lMbH38Y/bO5HxakHVm/N5wOPtXxay61eF4Llcm1ebIvX/wOKejPv5V+qoPHZ5ugG5YeFcLqxaK8ehBXVWoREHkB/aT4k+ZJMjuyvZsYVTc799lWt3uVksNNfafd9qij1VXwAHzybgIiICIiAiIgIiICIiAiIgIiICIiAiIgIiICeGezwwIrsl+9+F/J8b9UslpE9kv3vwf5PjfqkktAREQEREBESr8a7YN3zYXDaxl5w+PskYuGD9tkWDw8/gx6x15QOrtR2pXDFdVSHIzbtrjYqHTWMPFmP2la+LOegAmHZjswcdrMnKcZHELgO+v0QiKOoqpU/EqU+A8WPU9fDPs12UXEL322HJzbdd/l2ABm8wiL4V1jyQeweMnoCIiAiIgIiICIiAiIgIiICIiAiIgIiICIiAiIgJ4Z7PDAiuyJ/wC7sHy/Y+L09nwSSWnz/sx9k7h64WJX3lr2JTRW614mXbqxa1VhzKmj1BHQyRt+yTV/BcP4jf8Ak+H3AH89nKIFviU49ts2z9z8Dy2/lFmNi/3mMxHEuPX/ABMHEwh5nJybMpgPxaQAT+eBc5A8c7bYeGwqew25J+JiY6m/Kc+QFSdR87aHvkb/ALF5eR++HFbrF8TRhquDSR5qzLuxx/OEneCdmcTBTkxMdKAfjFF9d/xnPrOfeSYFf9E4nxP9vJ4VhnxpqcPxC5fY9w9WgHp0TbeI2JZeDcEowqVoxalpqHgqjxPmWJ6sx8ySSZ3RAREQEREBERAREQEREBERAREQEREBERAREQEREBERAREQIDh/BMvHqqoqy6zXWiVpz4pZ+RFCrthYAToDqAPmnSMXN88mg/8ApLPrpLRAivRs375o+iW/XT30fN++KPolv10lIgRfo+b98UfRLfroOPm/fFH0S366SkQIv0fN++KPolv10DHzfPIo+iW/XSUiBF9xm/L0fRbfro7jN+Xx/o1v1slIgRfc5vy2P9Ht+sjus35XH/4Fv1klIgRQrzvOzH93wVw/zz3kzfu8ff5O0f5pKSn5Obk05uaDlWPTTipmCvu8YAmyzLBTm5N6C0qASd7GyT4QJwLnebY/9G3/AFmWsz20f0bf9ZXMj7IZqRm9GaxUVizG1EZu7wqs5/V1ofB2a/GGugOxO8J7Q+k33VpS4rra2vviV5Wsqs7t15fHx0QRvY8ddAQ2g5vmKD+e0f6z0PmeaUf07R/lklECNFmZ8nR5fwto/wAkG3M+So/41o/+OSUQI03ZnlTR9It+rgXZnyNH0i36qSUQI035nyFH0m36r5o7/M+Qo+k2/VSSiBG9/l7/AGinXt9Js3+jup56Rmfe9H0q36mScQI3v8z5Cj6Vb9TAvzPkKPpVv1MkogcOLdklgLaakTrtkvexh/NNag/pndEQEREBERAREQEREBERAREQEREBERATms4bSzO7VIzOndWMUUtZX19ViRtl6noenWdMQOI8FxiCDj1EEMCO6r0Q1YqI1rzrVU/FAHhNtHDqq3exKkSx+XvLFRVezlGl5mA22h0G50RAREQEREBERAREQEREBERAREQP/9k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395536" y="242832"/>
            <a:ext cx="8704076" cy="127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US" sz="4000" b="1" dirty="0" smtClean="0">
                <a:solidFill>
                  <a:schemeClr val="tx1">
                    <a:lumMod val="90000"/>
                  </a:schemeClr>
                </a:solidFill>
                <a:latin typeface="Arial Narrow" pitchFamily="34" charset="0"/>
              </a:rPr>
              <a:t>2.2 Estimating the parameters of LV Competition Equations: ideal procedure</a:t>
            </a:r>
            <a:endParaRPr lang="en-US" dirty="0">
              <a:latin typeface="Arial Narrow" pitchFamily="34" charset="0"/>
            </a:endParaRPr>
          </a:p>
        </p:txBody>
      </p:sp>
      <p:pic>
        <p:nvPicPr>
          <p:cNvPr id="33178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1825" y="2039749"/>
            <a:ext cx="63817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Rectángulo"/>
          <p:cNvSpPr/>
          <p:nvPr/>
        </p:nvSpPr>
        <p:spPr>
          <a:xfrm>
            <a:off x="431540" y="1966723"/>
            <a:ext cx="2279824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US" sz="2200" b="1" dirty="0" smtClean="0">
                <a:latin typeface="Arial Narrow" pitchFamily="34" charset="0"/>
              </a:rPr>
              <a:t>A typical situation,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US" sz="2200" b="1" dirty="0" smtClean="0">
                <a:latin typeface="Arial Narrow" pitchFamily="34" charset="0"/>
              </a:rPr>
              <a:t>t</a:t>
            </a:r>
            <a:r>
              <a:rPr lang="en-US" sz="2200" b="1" dirty="0" smtClean="0">
                <a:latin typeface="Arial Narrow" pitchFamily="34" charset="0"/>
              </a:rPr>
              <a:t>wo </a:t>
            </a:r>
            <a:r>
              <a:rPr lang="en-US" sz="2200" b="1" dirty="0" smtClean="0">
                <a:latin typeface="Arial Narrow" pitchFamily="34" charset="0"/>
              </a:rPr>
              <a:t>species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US" sz="2200" b="1" dirty="0" smtClean="0">
                <a:latin typeface="Arial Narrow" pitchFamily="34" charset="0"/>
              </a:rPr>
              <a:t>competing for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US" sz="2200" b="1" dirty="0" smtClean="0">
                <a:latin typeface="Arial Narrow" pitchFamily="34" charset="0"/>
              </a:rPr>
              <a:t>one </a:t>
            </a:r>
            <a:r>
              <a:rPr lang="en-US" sz="2200" b="1" dirty="0" smtClean="0">
                <a:latin typeface="Arial Narrow" pitchFamily="34" charset="0"/>
              </a:rPr>
              <a:t>resource (grass)</a:t>
            </a:r>
            <a:r>
              <a:rPr lang="en-US" sz="2200" i="1" dirty="0" smtClean="0">
                <a:latin typeface="Arial Narrow" pitchFamily="34" charset="0"/>
              </a:rPr>
              <a:t>:</a:t>
            </a:r>
            <a:endParaRPr lang="en-US" sz="2200" i="1" dirty="0">
              <a:latin typeface="Arial Narrow" pitchFamily="34" charset="0"/>
            </a:endParaRPr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431540" y="4659523"/>
          <a:ext cx="4140201" cy="1901825"/>
        </p:xfrm>
        <a:graphic>
          <a:graphicData uri="http://schemas.openxmlformats.org/presentationml/2006/ole">
            <p:oleObj spid="_x0000_s1030" name="Equation" r:id="rId4" imgW="2120760" imgH="1193760" progId="Equation.DSMT4">
              <p:embed/>
            </p:oleObj>
          </a:graphicData>
        </a:graphic>
      </p:graphicFrame>
      <p:graphicFrame>
        <p:nvGraphicFramePr>
          <p:cNvPr id="331786" name="Object 10"/>
          <p:cNvGraphicFramePr>
            <a:graphicFrameLocks noChangeAspect="1"/>
          </p:cNvGraphicFramePr>
          <p:nvPr/>
        </p:nvGraphicFramePr>
        <p:xfrm>
          <a:off x="4319972" y="4731531"/>
          <a:ext cx="4320481" cy="785812"/>
        </p:xfrm>
        <a:graphic>
          <a:graphicData uri="http://schemas.openxmlformats.org/presentationml/2006/ole">
            <p:oleObj spid="_x0000_s1029" name="Equation" r:id="rId5" imgW="2717640" imgH="457200" progId="Equation.DSMT4">
              <p:embed/>
            </p:oleObj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4351659" y="5632289"/>
          <a:ext cx="4324797" cy="785812"/>
        </p:xfrm>
        <a:graphic>
          <a:graphicData uri="http://schemas.openxmlformats.org/presentationml/2006/ole">
            <p:oleObj spid="_x0000_s1032" name="Equation" r:id="rId6" imgW="2755800" imgH="457200" progId="Equation.DSMT4">
              <p:embed/>
            </p:oleObj>
          </a:graphicData>
        </a:graphic>
      </p:graphicFrame>
      <p:sp>
        <p:nvSpPr>
          <p:cNvPr id="10" name="9 Rectángulo"/>
          <p:cNvSpPr/>
          <p:nvPr/>
        </p:nvSpPr>
        <p:spPr>
          <a:xfrm>
            <a:off x="575556" y="1520788"/>
            <a:ext cx="72463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US" sz="2200" b="1" dirty="0" smtClean="0">
                <a:latin typeface="Arial Narrow" pitchFamily="34" charset="0"/>
              </a:rPr>
              <a:t>An illustrative example is livestock production: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2804" name="Object 4"/>
          <p:cNvGraphicFramePr>
            <a:graphicFrameLocks noChangeAspect="1"/>
          </p:cNvGraphicFramePr>
          <p:nvPr/>
        </p:nvGraphicFramePr>
        <p:xfrm>
          <a:off x="1943101" y="476250"/>
          <a:ext cx="4088336" cy="1753384"/>
        </p:xfrm>
        <a:graphic>
          <a:graphicData uri="http://schemas.openxmlformats.org/presentationml/2006/ole">
            <p:oleObj spid="_x0000_s6146" name="Equation" r:id="rId3" imgW="2298600" imgH="1206360" progId="Equation.DSMT4">
              <p:embed/>
            </p:oleObj>
          </a:graphicData>
        </a:graphic>
      </p:graphicFrame>
      <p:graphicFrame>
        <p:nvGraphicFramePr>
          <p:cNvPr id="332808" name="Object 8"/>
          <p:cNvGraphicFramePr>
            <a:graphicFrameLocks noChangeAspect="1"/>
          </p:cNvGraphicFramePr>
          <p:nvPr/>
        </p:nvGraphicFramePr>
        <p:xfrm>
          <a:off x="736600" y="2312876"/>
          <a:ext cx="7875588" cy="742950"/>
        </p:xfrm>
        <a:graphic>
          <a:graphicData uri="http://schemas.openxmlformats.org/presentationml/2006/ole">
            <p:oleObj spid="_x0000_s6149" name="Equation" r:id="rId4" imgW="4101840" imgH="431640" progId="Equation.DSMT4">
              <p:embed/>
            </p:oleObj>
          </a:graphicData>
        </a:graphic>
      </p:graphicFrame>
      <p:graphicFrame>
        <p:nvGraphicFramePr>
          <p:cNvPr id="332809" name="Object 9"/>
          <p:cNvGraphicFramePr>
            <a:graphicFrameLocks noChangeAspect="1"/>
          </p:cNvGraphicFramePr>
          <p:nvPr/>
        </p:nvGraphicFramePr>
        <p:xfrm>
          <a:off x="504825" y="3140968"/>
          <a:ext cx="5227638" cy="1160463"/>
        </p:xfrm>
        <a:graphic>
          <a:graphicData uri="http://schemas.openxmlformats.org/presentationml/2006/ole">
            <p:oleObj spid="_x0000_s6150" name="Equation" r:id="rId5" imgW="2679480" imgH="672840" progId="Equation.DSMT4">
              <p:embed/>
            </p:oleObj>
          </a:graphicData>
        </a:graphic>
      </p:graphicFrame>
      <p:pic>
        <p:nvPicPr>
          <p:cNvPr id="11" name="Picture 24" descr="https://encrypted-tbn0.gstatic.com/images?q=tbn:ANd9GcQVxZQJT-JA_277z_vyT0jf8pR5ddX7uCJmTkJ0INgctjhkyhtxj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49955" y="3136896"/>
            <a:ext cx="30003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11 Grupo"/>
          <p:cNvGrpSpPr/>
          <p:nvPr/>
        </p:nvGrpSpPr>
        <p:grpSpPr>
          <a:xfrm>
            <a:off x="431540" y="4905164"/>
            <a:ext cx="7885390" cy="1587203"/>
            <a:chOff x="431540" y="5010149"/>
            <a:chExt cx="7885390" cy="1587203"/>
          </a:xfrm>
        </p:grpSpPr>
        <p:pic>
          <p:nvPicPr>
            <p:cNvPr id="332812" name="Picture 12" descr="https://encrypted-tbn0.gstatic.com/images?q=tbn:ANd9GcThV1Vr_S66WnP_xN7rcSBduiRtouIhojEb8-7-YH8Xlu0UADKoWQ"/>
            <p:cNvPicPr>
              <a:picLocks noChangeAspect="1" noChangeArrowheads="1"/>
            </p:cNvPicPr>
            <p:nvPr/>
          </p:nvPicPr>
          <p:blipFill>
            <a:blip r:embed="rId7" cstate="print"/>
            <a:srcRect b="14269"/>
            <a:stretch>
              <a:fillRect/>
            </a:stretch>
          </p:blipFill>
          <p:spPr bwMode="auto">
            <a:xfrm>
              <a:off x="5849955" y="5010149"/>
              <a:ext cx="2466975" cy="1584176"/>
            </a:xfrm>
            <a:prstGeom prst="rect">
              <a:avLst/>
            </a:prstGeom>
            <a:noFill/>
          </p:spPr>
        </p:pic>
        <p:graphicFrame>
          <p:nvGraphicFramePr>
            <p:cNvPr id="332813" name="Object 13"/>
            <p:cNvGraphicFramePr>
              <a:graphicFrameLocks noChangeAspect="1"/>
            </p:cNvGraphicFramePr>
            <p:nvPr/>
          </p:nvGraphicFramePr>
          <p:xfrm>
            <a:off x="431540" y="5721052"/>
            <a:ext cx="5400600" cy="876300"/>
          </p:xfrm>
          <a:graphic>
            <a:graphicData uri="http://schemas.openxmlformats.org/presentationml/2006/ole">
              <p:oleObj spid="_x0000_s6151" name="Equation" r:id="rId8" imgW="2908080" imgH="507960" progId="Equation.DSMT4">
                <p:embed/>
              </p:oleObj>
            </a:graphicData>
          </a:graphic>
        </p:graphicFrame>
      </p:grpSp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611560" y="4316449"/>
          <a:ext cx="4787900" cy="1020763"/>
        </p:xfrm>
        <a:graphic>
          <a:graphicData uri="http://schemas.openxmlformats.org/presentationml/2006/ole">
            <p:oleObj spid="_x0000_s6152" name="Equation" r:id="rId9" imgW="3416040" imgH="711000" progId="Equation.DSMT4">
              <p:embed/>
            </p:oleObj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1835696" y="440668"/>
          <a:ext cx="4788532" cy="1808358"/>
        </p:xfrm>
        <a:graphic>
          <a:graphicData uri="http://schemas.openxmlformats.org/presentationml/2006/ole">
            <p:oleObj spid="_x0000_s6154" name="Equation" r:id="rId10" imgW="2692080" imgH="12445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8">
                                            <p:subSp spid="_x0000_s6149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2808">
                                            <p:subSp spid="_x0000_s6149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9">
                                            <p:subSp spid="_x0000_s6150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2809">
                                            <p:subSp spid="_x0000_s6150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2810" name="Object 10"/>
          <p:cNvGraphicFramePr>
            <a:graphicFrameLocks noChangeAspect="1"/>
          </p:cNvGraphicFramePr>
          <p:nvPr/>
        </p:nvGraphicFramePr>
        <p:xfrm>
          <a:off x="431540" y="505458"/>
          <a:ext cx="2603500" cy="3103562"/>
        </p:xfrm>
        <a:graphic>
          <a:graphicData uri="http://schemas.openxmlformats.org/presentationml/2006/ole">
            <p:oleObj spid="_x0000_s3074" name="Equation" r:id="rId3" imgW="1333440" imgH="1803240" progId="Equation.DSMT4">
              <p:embed/>
            </p:oleObj>
          </a:graphicData>
        </a:graphic>
      </p:graphicFrame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9812" y="512676"/>
            <a:ext cx="5788801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835696" y="3825044"/>
          <a:ext cx="4586288" cy="1033463"/>
        </p:xfrm>
        <a:graphic>
          <a:graphicData uri="http://schemas.openxmlformats.org/presentationml/2006/ole">
            <p:oleObj spid="_x0000_s3076" name="Equation" r:id="rId5" imgW="2577960" imgH="711000" progId="Equation.DSMT4">
              <p:embed/>
            </p:oleObj>
          </a:graphicData>
        </a:graphic>
      </p:graphicFrame>
      <p:graphicFrame>
        <p:nvGraphicFramePr>
          <p:cNvPr id="4" name="3 Objeto"/>
          <p:cNvGraphicFramePr>
            <a:graphicFrameLocks noChangeAspect="1"/>
          </p:cNvGraphicFramePr>
          <p:nvPr/>
        </p:nvGraphicFramePr>
        <p:xfrm>
          <a:off x="1878496" y="3789040"/>
          <a:ext cx="4457700" cy="1693862"/>
        </p:xfrm>
        <a:graphic>
          <a:graphicData uri="http://schemas.openxmlformats.org/presentationml/2006/ole">
            <p:oleObj spid="_x0000_s3075" name="Equation" r:id="rId6" imgW="2006280" imgH="7617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0">
                                            <p:subSp spid="_x0000_s307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2810">
                                            <p:subSp spid="_x0000_s307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827584" y="1736812"/>
            <a:ext cx="7847074" cy="1256469"/>
            <a:chOff x="827584" y="1736812"/>
            <a:chExt cx="7847074" cy="1256469"/>
          </a:xfrm>
        </p:grpSpPr>
        <p:graphicFrame>
          <p:nvGraphicFramePr>
            <p:cNvPr id="258051" name="Object 2"/>
            <p:cNvGraphicFramePr>
              <a:graphicFrameLocks noChangeAspect="1"/>
            </p:cNvGraphicFramePr>
            <p:nvPr/>
          </p:nvGraphicFramePr>
          <p:xfrm>
            <a:off x="1691680" y="2132856"/>
            <a:ext cx="4865687" cy="860425"/>
          </p:xfrm>
          <a:graphic>
            <a:graphicData uri="http://schemas.openxmlformats.org/presentationml/2006/ole">
              <p:oleObj spid="_x0000_s31746" name="Equation" r:id="rId4" imgW="2514600" imgH="444240" progId="Equation.DSMT4">
                <p:embed/>
              </p:oleObj>
            </a:graphicData>
          </a:graphic>
        </p:graphicFrame>
        <p:sp>
          <p:nvSpPr>
            <p:cNvPr id="258052" name="Rectangle 4"/>
            <p:cNvSpPr>
              <a:spLocks noChangeArrowheads="1"/>
            </p:cNvSpPr>
            <p:nvPr/>
          </p:nvSpPr>
          <p:spPr bwMode="auto">
            <a:xfrm>
              <a:off x="827584" y="1736812"/>
              <a:ext cx="7847074" cy="4308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latin typeface="Arial Narrow" pitchFamily="34" charset="0"/>
                  <a:cs typeface="Times New Roman" pitchFamily="18" charset="0"/>
                </a:rPr>
                <a:t>Coming back to the L-V competition model for </a:t>
              </a:r>
              <a:r>
                <a:rPr lang="en-US" sz="2200" i="1" dirty="0" smtClean="0">
                  <a:cs typeface="Times New Roman" pitchFamily="18" charset="0"/>
                </a:rPr>
                <a:t>n</a:t>
              </a:r>
              <a:r>
                <a:rPr lang="en-US" sz="2200" dirty="0" smtClean="0">
                  <a:cs typeface="Times New Roman" pitchFamily="18" charset="0"/>
                </a:rPr>
                <a:t> </a:t>
              </a:r>
              <a:r>
                <a:rPr lang="en-US" sz="2200" dirty="0" smtClean="0">
                  <a:latin typeface="Arial Narrow" pitchFamily="34" charset="0"/>
                  <a:cs typeface="Times New Roman" pitchFamily="18" charset="0"/>
                </a:rPr>
                <a:t>species: </a:t>
              </a:r>
              <a:endParaRPr lang="en-US" sz="2200" dirty="0">
                <a:latin typeface="Arial Narrow" pitchFamily="34" charset="0"/>
              </a:endParaRPr>
            </a:p>
          </p:txBody>
        </p:sp>
      </p:grp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95536" y="3104964"/>
            <a:ext cx="8352928" cy="1107996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In the case of pollinator communities, the number of species </a:t>
            </a:r>
            <a:r>
              <a:rPr lang="en-US" sz="2200" b="1" i="1" dirty="0" smtClean="0">
                <a:latin typeface="Arial Narrow" pitchFamily="34" charset="0"/>
                <a:cs typeface="Times New Roman" pitchFamily="18" charset="0"/>
              </a:rPr>
              <a:t>n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is typically of the order of 50, competing by resources that are flowers to extract nectar.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31540" y="4293096"/>
            <a:ext cx="8244916" cy="769441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For </a:t>
            </a:r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n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 = 50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to estimate the model parameters,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we should perform 50 x 50 = 2,500  experiments!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395536" y="314840"/>
            <a:ext cx="8704076" cy="127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US" sz="4000" b="1" dirty="0" smtClean="0">
                <a:solidFill>
                  <a:schemeClr val="tx1">
                    <a:lumMod val="90000"/>
                  </a:schemeClr>
                </a:solidFill>
                <a:latin typeface="Arial Narrow" pitchFamily="34" charset="0"/>
              </a:rPr>
              <a:t>2.3 Estimating the parameters: 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Arial" charset="0"/>
              </a:rPr>
              <a:t>A realistic procedure for many species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31540" y="5049180"/>
            <a:ext cx="8244916" cy="430887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Therefore this is not feasible. So we have to rely on </a:t>
            </a:r>
            <a:r>
              <a:rPr lang="en-US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field studies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. </a:t>
            </a:r>
            <a:endParaRPr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10" grpId="0" animBg="1" autoUpdateAnimBg="0"/>
      <p:bldP spid="11" grpId="0" animBg="1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Personalizado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F0000"/>
      </a:accent1>
      <a:accent2>
        <a:srgbClr val="F5A02F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lásico de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1118</TotalTime>
  <Words>2829</Words>
  <Application>Microsoft Office PowerPoint</Application>
  <PresentationFormat>Presentación en pantalla (4:3)</PresentationFormat>
  <Paragraphs>1481</Paragraphs>
  <Slides>22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25" baseType="lpstr">
      <vt:lpstr>Aspecto</vt:lpstr>
      <vt:lpstr>Equation</vt:lpstr>
      <vt:lpstr>MathType 5.0 Equation</vt:lpstr>
      <vt:lpstr>DEVELOPING QUANTITATIVE METHODS IN COMMUNITY ECOLOGY: PREDICTING SPECIES ABUNDANCES FROM QUALITATIVE WEB INTERACTION DATA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Hugo Fort</cp:lastModifiedBy>
  <cp:revision>156</cp:revision>
  <dcterms:created xsi:type="dcterms:W3CDTF">2014-09-05T13:56:25Z</dcterms:created>
  <dcterms:modified xsi:type="dcterms:W3CDTF">2014-09-22T21:18:45Z</dcterms:modified>
</cp:coreProperties>
</file>