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4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5.bin" ContentType="application/vnd.openxmlformats-officedocument.oleObject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8" r:id="rId2"/>
    <p:sldId id="256" r:id="rId3"/>
    <p:sldId id="269" r:id="rId4"/>
    <p:sldId id="276" r:id="rId5"/>
    <p:sldId id="287" r:id="rId6"/>
    <p:sldId id="279" r:id="rId7"/>
    <p:sldId id="280" r:id="rId8"/>
    <p:sldId id="291" r:id="rId9"/>
    <p:sldId id="271" r:id="rId10"/>
    <p:sldId id="274" r:id="rId11"/>
    <p:sldId id="273" r:id="rId12"/>
    <p:sldId id="257" r:id="rId13"/>
    <p:sldId id="277" r:id="rId14"/>
    <p:sldId id="278" r:id="rId15"/>
    <p:sldId id="259" r:id="rId16"/>
    <p:sldId id="292" r:id="rId17"/>
    <p:sldId id="260" r:id="rId18"/>
    <p:sldId id="261" r:id="rId19"/>
    <p:sldId id="294" r:id="rId20"/>
    <p:sldId id="288" r:id="rId21"/>
    <p:sldId id="262" r:id="rId22"/>
    <p:sldId id="296" r:id="rId23"/>
    <p:sldId id="297" r:id="rId24"/>
    <p:sldId id="298" r:id="rId25"/>
    <p:sldId id="283" r:id="rId26"/>
    <p:sldId id="295" r:id="rId27"/>
    <p:sldId id="290" r:id="rId28"/>
    <p:sldId id="289" r:id="rId29"/>
    <p:sldId id="265" r:id="rId30"/>
    <p:sldId id="293" r:id="rId31"/>
    <p:sldId id="264" r:id="rId32"/>
    <p:sldId id="266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169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392BC-7612-4D29-BB2C-D80EE6AF1A5A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CFE7-D262-42D3-A18D-115184675B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4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Dire ici que cela fait partie d’une thèse</a:t>
            </a:r>
            <a:r>
              <a:rPr lang="fr-FR" baseline="0" dirty="0" smtClean="0"/>
              <a:t> mené sur plusieurs espèces.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coral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one of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targeted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species</a:t>
            </a:r>
            <a:r>
              <a:rPr lang="fr-FR" baseline="0" dirty="0" smtClean="0"/>
              <a:t> in New-</a:t>
            </a:r>
            <a:r>
              <a:rPr lang="fr-FR" baseline="0" dirty="0" err="1" smtClean="0"/>
              <a:t>Caledonia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46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Dire que</a:t>
            </a:r>
            <a:r>
              <a:rPr lang="fr-FR" baseline="0" dirty="0" smtClean="0"/>
              <a:t> cette structuration est issue d’un compromis entre échelle des données, point de vue des gestionnaires, et capacités informatiques.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F5FC-3633-4B25-A654-6EC53A4B811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08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Marquer un temps</a:t>
            </a:r>
            <a:r>
              <a:rPr lang="fr-FR" baseline="0" dirty="0" smtClean="0"/>
              <a:t> mort pour passer au modèle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CC541-1A04-4F9C-91B4-CFFCCEBCD72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MCA = Multiple </a:t>
            </a:r>
            <a:r>
              <a:rPr lang="fr-FR" dirty="0" err="1" smtClean="0"/>
              <a:t>corrospondance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r>
              <a:rPr lang="fr-FR" dirty="0" smtClean="0"/>
              <a:t>HCA = </a:t>
            </a:r>
            <a:r>
              <a:rPr lang="fr-FR" dirty="0" err="1" smtClean="0"/>
              <a:t>Hierarchical</a:t>
            </a:r>
            <a:r>
              <a:rPr lang="fr-FR" dirty="0" smtClean="0"/>
              <a:t> </a:t>
            </a:r>
            <a:r>
              <a:rPr lang="fr-FR" dirty="0" err="1" smtClean="0"/>
              <a:t>clustering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r>
              <a:rPr lang="fr-FR" dirty="0" err="1" smtClean="0"/>
              <a:t>Strategies</a:t>
            </a:r>
            <a:r>
              <a:rPr lang="fr-FR" baseline="0" dirty="0" smtClean="0"/>
              <a:t> are base on boat </a:t>
            </a:r>
            <a:r>
              <a:rPr lang="fr-FR" baseline="0" dirty="0" err="1" smtClean="0"/>
              <a:t>caracteristcs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fishing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gears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fishing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season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fishing</a:t>
            </a:r>
            <a:r>
              <a:rPr lang="fr-FR" baseline="0" dirty="0" smtClean="0"/>
              <a:t> zones,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planning.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109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calibration permet : </a:t>
            </a:r>
          </a:p>
          <a:p>
            <a:pPr marL="228600" indent="-228600">
              <a:buAutoNum type="arabicParenR"/>
            </a:pPr>
            <a:r>
              <a:rPr lang="fr-FR" baseline="0" dirty="0" smtClean="0"/>
              <a:t>de faire correspondre les sorties du modèle aux observations (captures, CPUE, densité).</a:t>
            </a:r>
          </a:p>
          <a:p>
            <a:pPr marL="228600" indent="-228600">
              <a:buAutoNum type="arabicParenR"/>
            </a:pPr>
            <a:r>
              <a:rPr lang="fr-FR" baseline="0" dirty="0" smtClean="0"/>
              <a:t>de déterminer la valeurs de certains paramètres inconnus (capturabilité, effectif initiaux).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Regrouper les 2 </a:t>
            </a:r>
            <a:r>
              <a:rPr lang="fr-FR" dirty="0" err="1" smtClean="0"/>
              <a:t>barplot</a:t>
            </a:r>
            <a:r>
              <a:rPr lang="fr-FR" dirty="0" smtClean="0"/>
              <a:t> en un seul en remplaçant les zone uniquement par les pro ou plais.</a:t>
            </a:r>
          </a:p>
          <a:p>
            <a:r>
              <a:rPr lang="fr-FR" dirty="0" smtClean="0"/>
              <a:t>Si le temps, dire que les</a:t>
            </a:r>
            <a:r>
              <a:rPr lang="fr-FR" baseline="0" dirty="0" smtClean="0"/>
              <a:t> abondances présentes sur les récifs avec UVC ne suffisent pas a entretenir les captures, et qu’une partie de la population est probablement sur les fonds meubles et sur les récifs plus profonds. Ceci est suggéré par une étude de </a:t>
            </a:r>
            <a:r>
              <a:rPr lang="fr-FR" baseline="0" dirty="0" err="1" smtClean="0"/>
              <a:t>Wantiez</a:t>
            </a:r>
            <a:r>
              <a:rPr lang="fr-FR" baseline="0" dirty="0" smtClean="0"/>
              <a:t> de 1992.</a:t>
            </a:r>
          </a:p>
          <a:p>
            <a:r>
              <a:rPr lang="fr-FR" baseline="0" dirty="0" smtClean="0"/>
              <a:t>Initial conditions have been </a:t>
            </a:r>
            <a:r>
              <a:rPr lang="fr-FR" baseline="0" dirty="0" err="1" smtClean="0"/>
              <a:t>determinated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calibration </a:t>
            </a:r>
            <a:r>
              <a:rPr lang="fr-FR" baseline="0" dirty="0" err="1" smtClean="0"/>
              <a:t>procedure</a:t>
            </a: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853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value of </a:t>
            </a:r>
            <a:r>
              <a:rPr lang="fr-FR" dirty="0" err="1" smtClean="0"/>
              <a:t>parameters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fractional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factorial</a:t>
            </a:r>
            <a:r>
              <a:rPr lang="fr-FR" baseline="0" dirty="0" smtClean="0"/>
              <a:t> design.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208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Préciser l’espèce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realised</a:t>
            </a:r>
            <a:r>
              <a:rPr lang="fr-FR" baseline="0" dirty="0" smtClean="0"/>
              <a:t> a simulation plan to </a:t>
            </a:r>
            <a:r>
              <a:rPr lang="fr-FR" baseline="0" dirty="0" err="1" smtClean="0"/>
              <a:t>evaluate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uncertainty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sources, </a:t>
            </a:r>
            <a:r>
              <a:rPr lang="fr-FR" baseline="0" dirty="0" err="1" smtClean="0"/>
              <a:t>u</a:t>
            </a:r>
            <a:r>
              <a:rPr lang="fr-FR" dirty="0" err="1" smtClean="0"/>
              <a:t>nder</a:t>
            </a:r>
            <a:r>
              <a:rPr lang="fr-FR" dirty="0" smtClean="0"/>
              <a:t> the </a:t>
            </a:r>
            <a:r>
              <a:rPr lang="fr-FR" dirty="0" err="1" smtClean="0"/>
              <a:t>hypothesis</a:t>
            </a:r>
            <a:r>
              <a:rPr lang="fr-FR" dirty="0" smtClean="0"/>
              <a:t> of no </a:t>
            </a:r>
            <a:r>
              <a:rPr lang="fr-FR" dirty="0" err="1" smtClean="0"/>
              <a:t>peak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recruitment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707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Essayer de faire rentrer les 3 espèces</a:t>
            </a:r>
            <a:r>
              <a:rPr lang="fr-FR" baseline="0" dirty="0" smtClean="0"/>
              <a:t> (quand ça donne la même chose, le dire et faire passer en petit ou rapidement le graph de l’autre espèce).</a:t>
            </a:r>
            <a:endParaRPr lang="fr-FR" dirty="0" smtClean="0"/>
          </a:p>
          <a:p>
            <a:r>
              <a:rPr lang="fr-FR" dirty="0" smtClean="0"/>
              <a:t>Comme il n’y a que H1 et H2 qui ressort montrer</a:t>
            </a:r>
            <a:r>
              <a:rPr lang="fr-FR" baseline="0" dirty="0" smtClean="0"/>
              <a:t> cela et ne pas mettre la légende des 4 scénarios.</a:t>
            </a:r>
            <a:endParaRPr lang="fr-FR" dirty="0" smtClean="0"/>
          </a:p>
          <a:p>
            <a:r>
              <a:rPr lang="fr-FR" dirty="0" smtClean="0"/>
              <a:t>Faire ressortir le scénario taille min.</a:t>
            </a:r>
          </a:p>
          <a:p>
            <a:r>
              <a:rPr lang="fr-FR" dirty="0" smtClean="0"/>
              <a:t>Pour rendre</a:t>
            </a:r>
            <a:r>
              <a:rPr lang="fr-FR" baseline="0" dirty="0" smtClean="0"/>
              <a:t> plus lisible  : supprimer la légende et les mettre directement près des courbes.</a:t>
            </a:r>
            <a:endParaRPr lang="fr-FR" dirty="0" smtClean="0"/>
          </a:p>
          <a:p>
            <a:r>
              <a:rPr lang="fr-FR" dirty="0" smtClean="0"/>
              <a:t>On ne montre pas les </a:t>
            </a:r>
            <a:r>
              <a:rPr lang="fr-FR" dirty="0" err="1" smtClean="0"/>
              <a:t>boxplot</a:t>
            </a:r>
            <a:r>
              <a:rPr lang="fr-FR" dirty="0" smtClean="0"/>
              <a:t>, on dit que ça</a:t>
            </a:r>
            <a:r>
              <a:rPr lang="fr-FR" baseline="0" dirty="0" smtClean="0"/>
              <a:t> ne change pas les tendances des scénarios (mais pas testé pour conditions initiales plus défavorable pour les stocks).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NC a french </a:t>
            </a:r>
            <a:r>
              <a:rPr lang="fr-FR" dirty="0" err="1" smtClean="0"/>
              <a:t>territories</a:t>
            </a:r>
            <a:r>
              <a:rPr lang="fr-FR" baseline="0" dirty="0" smtClean="0"/>
              <a:t> right in front of Cairns in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side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Are as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lagoon</a:t>
            </a:r>
            <a:r>
              <a:rPr lang="fr-FR" baseline="0" dirty="0" smtClean="0"/>
              <a:t> as land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627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</a:t>
            </a:r>
            <a:r>
              <a:rPr lang="fr-FR" baseline="0" dirty="0" smtClean="0"/>
              <a:t> taille minimale il faut voir qu’il y a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de rejets que l’on ne voit pas ici donc effet important du taux de survie.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Peut être rajouter la carte avec les zones en petit pour</a:t>
            </a:r>
            <a:r>
              <a:rPr lang="fr-FR" baseline="0" dirty="0" smtClean="0"/>
              <a:t> que l’on se figure bien où l’on se trouve.</a:t>
            </a:r>
          </a:p>
          <a:p>
            <a:r>
              <a:rPr lang="fr-FR" baseline="0" dirty="0" smtClean="0"/>
              <a:t>Ajouter un titre plus accrocheur. (conséquences des scénarios sont hétérogènes en fonction des zones).</a:t>
            </a:r>
            <a:endParaRPr lang="fr-FR" dirty="0" smtClean="0"/>
          </a:p>
          <a:p>
            <a:r>
              <a:rPr lang="fr-FR" dirty="0" smtClean="0"/>
              <a:t>On ne montre pas les </a:t>
            </a:r>
            <a:r>
              <a:rPr lang="fr-FR" dirty="0" err="1" smtClean="0"/>
              <a:t>boxplot</a:t>
            </a:r>
            <a:r>
              <a:rPr lang="fr-FR" dirty="0" smtClean="0"/>
              <a:t>, on dit que ça</a:t>
            </a:r>
            <a:r>
              <a:rPr lang="fr-FR" baseline="0" dirty="0" smtClean="0"/>
              <a:t> ne change pas les tendances des scénarios (mais pas testé pour conditions initiales plus défavorable pour les stocks).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Dire que l’effet de la taille min dépend</a:t>
            </a:r>
            <a:r>
              <a:rPr lang="fr-FR" baseline="0" dirty="0" smtClean="0"/>
              <a:t> du taux de </a:t>
            </a:r>
            <a:r>
              <a:rPr lang="fr-FR" baseline="0" dirty="0" err="1" smtClean="0"/>
              <a:t>survi</a:t>
            </a:r>
            <a:r>
              <a:rPr lang="fr-FR" baseline="0" smtClean="0"/>
              <a:t>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55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Synthèse</a:t>
            </a:r>
            <a:r>
              <a:rPr lang="fr-FR" baseline="0" dirty="0" smtClean="0"/>
              <a:t> biblio : clarification de biologie et écologie des espèces.</a:t>
            </a:r>
          </a:p>
          <a:p>
            <a:r>
              <a:rPr lang="fr-FR" baseline="0" dirty="0" smtClean="0"/>
              <a:t>De plus, avec AS -&gt; aspect clefs de la dynamique des pop et des pêches pour axes de recherche future.</a:t>
            </a:r>
            <a:endParaRPr lang="fr-FR" dirty="0" smtClean="0"/>
          </a:p>
          <a:p>
            <a:r>
              <a:rPr lang="fr-FR" dirty="0" smtClean="0"/>
              <a:t>Les différents résultats (voir les 4 diapo) apporté par le modèle, et qui ne sont pas apporté par d’autre approche (aspects </a:t>
            </a:r>
            <a:r>
              <a:rPr lang="fr-FR" dirty="0" err="1" smtClean="0"/>
              <a:t>spatio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aspets</a:t>
            </a:r>
            <a:r>
              <a:rPr lang="fr-FR" baseline="0" dirty="0" smtClean="0"/>
              <a:t> dynamiques, et quelles catégories de pêcheurs y gagne ou y perd (intéressant pour les gestionnaires)). Et ce malgré le manque de données.</a:t>
            </a:r>
            <a:r>
              <a:rPr lang="fr-FR" baseline="0" dirty="0"/>
              <a:t> </a:t>
            </a:r>
            <a:r>
              <a:rPr lang="fr-FR" baseline="0" dirty="0" smtClean="0"/>
              <a:t>C’est la réponse à qu’apporte le modèle.</a:t>
            </a:r>
          </a:p>
          <a:p>
            <a:r>
              <a:rPr lang="fr-FR" baseline="0" dirty="0" smtClean="0"/>
              <a:t>Revenir sur la contribution d’intégration des connaissances via le modèle.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Dire que l’effet de la taille min dépend</a:t>
            </a:r>
            <a:r>
              <a:rPr lang="fr-FR" baseline="0" dirty="0" smtClean="0"/>
              <a:t> du taux de </a:t>
            </a:r>
            <a:r>
              <a:rPr lang="fr-FR" baseline="0" dirty="0" err="1" smtClean="0"/>
              <a:t>survi</a:t>
            </a:r>
            <a:r>
              <a:rPr lang="fr-FR" baseline="0" smtClean="0"/>
              <a:t>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55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legal</a:t>
            </a:r>
            <a:r>
              <a:rPr lang="fr-FR" dirty="0" smtClean="0"/>
              <a:t> size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conditionned</a:t>
            </a:r>
            <a:r>
              <a:rPr lang="fr-FR" dirty="0" smtClean="0"/>
              <a:t> by </a:t>
            </a:r>
            <a:r>
              <a:rPr lang="fr-FR" dirty="0" err="1" smtClean="0"/>
              <a:t>survival</a:t>
            </a:r>
            <a:r>
              <a:rPr lang="fr-FR" baseline="0" dirty="0" smtClean="0"/>
              <a:t> rate of </a:t>
            </a:r>
            <a:r>
              <a:rPr lang="fr-FR" baseline="0" dirty="0" err="1" smtClean="0"/>
              <a:t>released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fish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649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J’ai testé i (2 ou 3) valeurs par</a:t>
            </a:r>
            <a:r>
              <a:rPr lang="fr-FR" baseline="0" dirty="0" smtClean="0">
                <a:solidFill>
                  <a:schemeClr val="bg2"/>
                </a:solidFill>
              </a:rPr>
              <a:t> paramètres, mais étant donnée le nombre de combinaison avec l’ensemble des paramètres à tester, j’ai utilisé un plan factoriel fractionnaire qui permet d’optimiser le nombre de simulations nécessaire pour dégager l’effet de chaque paramètres.</a:t>
            </a:r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Ajouter quelques</a:t>
            </a:r>
            <a:r>
              <a:rPr lang="fr-FR" baseline="0" dirty="0" smtClean="0">
                <a:solidFill>
                  <a:schemeClr val="bg2"/>
                </a:solidFill>
              </a:rPr>
              <a:t> références biblio. Préciser les méthodes utilisées.</a:t>
            </a:r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temps de calcul disponible =</a:t>
            </a:r>
            <a:r>
              <a:rPr lang="fr-FR" baseline="0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nbr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simu</a:t>
            </a:r>
            <a:r>
              <a:rPr lang="fr-FR" dirty="0" smtClean="0">
                <a:solidFill>
                  <a:schemeClr val="bg2"/>
                </a:solidFill>
              </a:rPr>
              <a:t> * </a:t>
            </a:r>
            <a:r>
              <a:rPr lang="fr-FR" dirty="0" err="1" smtClean="0">
                <a:solidFill>
                  <a:schemeClr val="bg2"/>
                </a:solidFill>
              </a:rPr>
              <a:t>nbr</a:t>
            </a:r>
            <a:r>
              <a:rPr lang="fr-FR" dirty="0" smtClean="0">
                <a:solidFill>
                  <a:schemeClr val="bg2"/>
                </a:solidFill>
              </a:rPr>
              <a:t> modalité * temps 1 </a:t>
            </a:r>
            <a:r>
              <a:rPr lang="fr-FR" dirty="0" err="1" smtClean="0">
                <a:solidFill>
                  <a:schemeClr val="bg2"/>
                </a:solidFill>
              </a:rPr>
              <a:t>simu</a:t>
            </a:r>
            <a:r>
              <a:rPr lang="fr-FR" dirty="0" smtClean="0">
                <a:solidFill>
                  <a:schemeClr val="bg2"/>
                </a:solidFill>
              </a:rPr>
              <a:t> / capacité informatique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Cohort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1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Main</a:t>
            </a:r>
            <a:r>
              <a:rPr lang="fr-FR" baseline="0" dirty="0" smtClean="0"/>
              <a:t> part of the population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situated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Noumea</a:t>
            </a:r>
            <a:r>
              <a:rPr lang="fr-FR" baseline="0" dirty="0" smtClean="0"/>
              <a:t> city and </a:t>
            </a:r>
            <a:r>
              <a:rPr lang="fr-FR" baseline="0" dirty="0" err="1" smtClean="0"/>
              <a:t>suburbs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Fishing</a:t>
            </a:r>
            <a:r>
              <a:rPr lang="fr-FR" baseline="0" dirty="0" smtClean="0"/>
              <a:t> pressure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professional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recreational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fishing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Management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a network of 7 MPA, </a:t>
            </a:r>
            <a:r>
              <a:rPr lang="fr-FR" baseline="0" dirty="0" err="1" smtClean="0"/>
              <a:t>gear</a:t>
            </a:r>
            <a:r>
              <a:rPr lang="fr-FR" baseline="0" dirty="0" smtClean="0"/>
              <a:t> restriction and 40 kg </a:t>
            </a:r>
            <a:r>
              <a:rPr lang="fr-FR" baseline="0" dirty="0" err="1" smtClean="0"/>
              <a:t>dealy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limit</a:t>
            </a:r>
            <a:r>
              <a:rPr lang="fr-FR" baseline="0" dirty="0" smtClean="0"/>
              <a:t> for non </a:t>
            </a:r>
            <a:r>
              <a:rPr lang="fr-FR" baseline="0" dirty="0" err="1" smtClean="0"/>
              <a:t>professionals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calibration </a:t>
            </a:r>
            <a:r>
              <a:rPr lang="fr-FR" baseline="0" dirty="0" err="1" smtClean="0"/>
              <a:t>procedures</a:t>
            </a:r>
            <a:r>
              <a:rPr lang="fr-FR" baseline="0" dirty="0" smtClean="0"/>
              <a:t> to fit the model on observations.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38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Isis-Fish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spatialy</a:t>
            </a:r>
            <a:r>
              <a:rPr lang="fr-FR" baseline="0" dirty="0" smtClean="0"/>
              <a:t> explicit model </a:t>
            </a:r>
            <a:r>
              <a:rPr lang="fr-FR" baseline="0" dirty="0" err="1" smtClean="0"/>
              <a:t>constituted</a:t>
            </a:r>
            <a:r>
              <a:rPr lang="fr-FR" baseline="0" dirty="0" smtClean="0"/>
              <a:t> of 3 </a:t>
            </a:r>
            <a:r>
              <a:rPr lang="fr-FR" baseline="0" dirty="0" err="1" smtClean="0"/>
              <a:t>sub-models</a:t>
            </a:r>
            <a:r>
              <a:rPr lang="fr-FR" baseline="0" dirty="0" smtClean="0"/>
              <a:t> : population model, </a:t>
            </a:r>
            <a:r>
              <a:rPr lang="fr-FR" baseline="0" dirty="0" err="1" smtClean="0"/>
              <a:t>fisheries</a:t>
            </a:r>
            <a:r>
              <a:rPr lang="fr-FR" baseline="0" dirty="0" smtClean="0"/>
              <a:t> model and management model.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matrix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caculation</a:t>
            </a:r>
            <a:r>
              <a:rPr lang="fr-FR" baseline="0" dirty="0" smtClean="0"/>
              <a:t>.</a:t>
            </a:r>
            <a:endParaRPr lang="fr-FR" dirty="0" smtClean="0"/>
          </a:p>
          <a:p>
            <a:r>
              <a:rPr lang="fr-FR" dirty="0" err="1" smtClean="0"/>
              <a:t>Fishing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mortality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part of the </a:t>
            </a:r>
            <a:r>
              <a:rPr lang="fr-FR" baseline="0" dirty="0" err="1" smtClean="0"/>
              <a:t>survival</a:t>
            </a:r>
            <a:r>
              <a:rPr lang="fr-FR" baseline="0" dirty="0" smtClean="0"/>
              <a:t> rate.</a:t>
            </a:r>
          </a:p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Espérance de vie des espèces.</a:t>
            </a:r>
          </a:p>
          <a:p>
            <a:r>
              <a:rPr lang="fr-FR" baseline="0" dirty="0" smtClean="0"/>
              <a:t>Croissance, reproduction, mortalité, mobilité</a:t>
            </a:r>
          </a:p>
          <a:p>
            <a:r>
              <a:rPr lang="fr-FR" baseline="0" dirty="0" smtClean="0"/>
              <a:t>Manque de connaissance important 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5F6B-F71A-4FAA-A4AA-8EA72EA464E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Dire pourquoi on a choisi ces gradients.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CFE7-D262-42D3-A18D-115184675BC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63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E76A-C002-4638-B8D2-A0CAE957DDA8}" type="datetimeFigureOut">
              <a:rPr lang="fr-FR" smtClean="0"/>
              <a:t>23/09/14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8E1A-D570-4189-A4C4-6F50E61D3C44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t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35.emf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43.jpeg"/><Relationship Id="rId13" Type="http://schemas.openxmlformats.org/officeDocument/2006/relationships/image" Target="../media/image9.png"/><Relationship Id="rId14" Type="http://schemas.openxmlformats.org/officeDocument/2006/relationships/image" Target="../media/image5.jpeg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42.png"/><Relationship Id="rId10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../media/image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45.png"/><Relationship Id="rId5" Type="http://schemas.openxmlformats.org/officeDocument/2006/relationships/image" Target="../media/image9.png"/><Relationship Id="rId6" Type="http://schemas.openxmlformats.org/officeDocument/2006/relationships/image" Target="../media/image12.jpeg"/><Relationship Id="rId7" Type="http://schemas.openxmlformats.org/officeDocument/2006/relationships/image" Target="../media/image46.jpeg"/><Relationship Id="rId8" Type="http://schemas.openxmlformats.org/officeDocument/2006/relationships/image" Target="../media/image47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5.emf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30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4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wmf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emf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2" descr="Logo UNC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1296144" cy="65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065" y="476672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4664"/>
            <a:ext cx="188000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0907" y="1556792"/>
            <a:ext cx="8317557" cy="24397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100" b="1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Management </a:t>
            </a:r>
            <a:r>
              <a:rPr lang="en-US" sz="3100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Scenarios</a:t>
            </a:r>
            <a:br>
              <a:rPr lang="en-US" sz="3100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</a:br>
            <a:r>
              <a:rPr lang="en-US" sz="3100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for Fished Resources of the New Caledonian Lagoon Using a Spatially-Explicit Model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sz="3100" b="1" dirty="0">
              <a:solidFill>
                <a:schemeClr val="bg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59632" y="4509120"/>
            <a:ext cx="6400800" cy="142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Bastien PREUSS</a:t>
            </a:r>
            <a:endParaRPr kumimoji="0" lang="en-US" sz="10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Dominique Pelletier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and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Laurent Wantiez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UNC/LIVE – IFREMER/LEAD – IRD/CoRéUs2 – ZONECO</a:t>
            </a:r>
            <a:endParaRPr kumimoji="0" lang="en-US" sz="1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2453791" y="6413326"/>
            <a:ext cx="4280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Tuesday 23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2014, FFMB,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Nouméa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Image 10" descr="logo_ird_bleu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60648"/>
            <a:ext cx="1224136" cy="65810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158775"/>
            <a:ext cx="7772400" cy="1470025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Spatial structure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11" name="Image 10" descr="Carte6.jpg"/>
          <p:cNvPicPr>
            <a:picLocks noChangeAspect="1"/>
          </p:cNvPicPr>
          <p:nvPr/>
        </p:nvPicPr>
        <p:blipFill>
          <a:blip r:embed="rId3" cstate="print"/>
          <a:srcRect l="1963" t="2380" r="1963" b="2380"/>
          <a:stretch>
            <a:fillRect/>
          </a:stretch>
        </p:blipFill>
        <p:spPr>
          <a:xfrm>
            <a:off x="1773097" y="1847062"/>
            <a:ext cx="6162787" cy="431824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85677" y="216703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North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97845" y="36071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South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3749" y="288711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Center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33949" y="458336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South edge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21581" y="141501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>
                <a:solidFill>
                  <a:srgbClr val="FFC000"/>
                </a:solidFill>
              </a:rPr>
              <a:t>North</a:t>
            </a:r>
            <a:r>
              <a:rPr lang="fr-FR" u="sng" dirty="0" smtClean="0">
                <a:solidFill>
                  <a:srgbClr val="FFC000"/>
                </a:solidFill>
              </a:rPr>
              <a:t> – South gradient</a:t>
            </a:r>
            <a:endParaRPr lang="fr-FR" u="sng" dirty="0">
              <a:solidFill>
                <a:srgbClr val="FFC000"/>
              </a:solidFill>
            </a:endParaRPr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17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9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158775"/>
            <a:ext cx="7772400" cy="1470025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Spatial structure</a:t>
            </a:r>
          </a:p>
        </p:txBody>
      </p:sp>
      <p:pic>
        <p:nvPicPr>
          <p:cNvPr id="16" name="Image 15" descr="Carte3bis.jpg"/>
          <p:cNvPicPr>
            <a:picLocks noChangeAspect="1"/>
          </p:cNvPicPr>
          <p:nvPr/>
        </p:nvPicPr>
        <p:blipFill>
          <a:blip r:embed="rId2" cstate="print"/>
          <a:srcRect l="1963" t="2618" r="1963" b="2380"/>
          <a:stretch>
            <a:fillRect/>
          </a:stretch>
        </p:blipFill>
        <p:spPr>
          <a:xfrm>
            <a:off x="1773097" y="1847126"/>
            <a:ext cx="6162787" cy="4307495"/>
          </a:xfrm>
          <a:prstGeom prst="rect">
            <a:avLst/>
          </a:prstGeom>
        </p:spPr>
      </p:pic>
      <p:pic>
        <p:nvPicPr>
          <p:cNvPr id="12" name="Image 11" descr="Carte7.jpg"/>
          <p:cNvPicPr>
            <a:picLocks noChangeAspect="1"/>
          </p:cNvPicPr>
          <p:nvPr/>
        </p:nvPicPr>
        <p:blipFill>
          <a:blip r:embed="rId3" cstate="print"/>
          <a:srcRect l="1963" t="2380" r="1963" b="2380"/>
          <a:stretch>
            <a:fillRect/>
          </a:stretch>
        </p:blipFill>
        <p:spPr>
          <a:xfrm>
            <a:off x="1773096" y="1847125"/>
            <a:ext cx="6162787" cy="431817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1585524">
            <a:off x="4552568" y="278274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Coast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171298">
            <a:off x="4038465" y="3394601"/>
            <a:ext cx="162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Intermediate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490941">
            <a:off x="4375547" y="441482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Barrier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21581" y="137633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Coast – Barrier reef gradient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19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31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8.jpg"/>
          <p:cNvPicPr>
            <a:picLocks noChangeAspect="1"/>
          </p:cNvPicPr>
          <p:nvPr/>
        </p:nvPicPr>
        <p:blipFill>
          <a:blip r:embed="rId2" cstate="print"/>
          <a:srcRect l="1963" t="2380" r="1963" b="2380"/>
          <a:stretch>
            <a:fillRect/>
          </a:stretch>
        </p:blipFill>
        <p:spPr>
          <a:xfrm>
            <a:off x="1766074" y="1856300"/>
            <a:ext cx="6131173" cy="4296125"/>
          </a:xfrm>
          <a:prstGeom prst="rect">
            <a:avLst/>
          </a:prstGeom>
        </p:spPr>
      </p:pic>
      <p:grpSp>
        <p:nvGrpSpPr>
          <p:cNvPr id="5" name="Groupe 14"/>
          <p:cNvGrpSpPr/>
          <p:nvPr/>
        </p:nvGrpSpPr>
        <p:grpSpPr>
          <a:xfrm rot="220200">
            <a:off x="2920676" y="1992693"/>
            <a:ext cx="3268289" cy="3092718"/>
            <a:chOff x="1583425" y="670220"/>
            <a:chExt cx="4769900" cy="4547086"/>
          </a:xfrm>
        </p:grpSpPr>
        <p:sp>
          <p:nvSpPr>
            <p:cNvPr id="6" name="Rectangle 5"/>
            <p:cNvSpPr/>
            <p:nvPr/>
          </p:nvSpPr>
          <p:spPr>
            <a:xfrm rot="2400699">
              <a:off x="2341853" y="670220"/>
              <a:ext cx="565188" cy="4801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 rot="2400699">
              <a:off x="3311959" y="1312179"/>
              <a:ext cx="565188" cy="4801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 rot="2400699">
              <a:off x="4648740" y="1757248"/>
              <a:ext cx="565188" cy="4801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 rot="2400699">
              <a:off x="4355726" y="2719611"/>
              <a:ext cx="565188" cy="4801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rot="2400699">
              <a:off x="2884106" y="1844516"/>
              <a:ext cx="565188" cy="4801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 rot="2400699">
              <a:off x="1962639" y="1105353"/>
              <a:ext cx="565188" cy="4801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2400699">
              <a:off x="3857234" y="3593842"/>
              <a:ext cx="565188" cy="4801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 rot="2400699">
              <a:off x="2513180" y="2298520"/>
              <a:ext cx="565188" cy="4801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 rot="2400699">
              <a:off x="1583425" y="1540485"/>
              <a:ext cx="565188" cy="4801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 rot="2400699">
              <a:off x="5496246" y="3473542"/>
              <a:ext cx="857079" cy="17437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>
          <a:xfrm>
            <a:off x="688032" y="1587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chemeClr val="bg1"/>
                </a:solidFill>
              </a:rPr>
              <a:t>Spatial structure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9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23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4847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99792" y="14847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860032" y="14847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60032" y="32849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99792" y="32849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9552" y="32849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860032" y="50851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99792" y="50851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39552" y="50851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876256" y="1484784"/>
            <a:ext cx="2088232" cy="4968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3848" y="18448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364088" y="18448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203848" y="36450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203848" y="54452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43608" y="54452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16226" y="10126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North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04048" y="10126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South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94044" y="10126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Center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308575" y="198723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Coast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-517187" y="3783237"/>
            <a:ext cx="162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Intermediate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308575" y="560520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Barrier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080272" y="1012666"/>
            <a:ext cx="166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South edge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6558002"/>
            <a:ext cx="288032" cy="2606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45772" y="654683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MPA</a:t>
            </a:r>
            <a:endParaRPr lang="fr-FR" sz="1600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688032" y="-630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chemeClr val="bg1"/>
                </a:solidFill>
              </a:rPr>
              <a:t>Spatial structure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34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35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41605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4847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99792" y="14847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860032" y="14847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60032" y="32849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99792" y="32849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9552" y="32849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860032" y="50851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99792" y="50851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39552" y="5085184"/>
            <a:ext cx="172819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876256" y="1484784"/>
            <a:ext cx="2088232" cy="4968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3848" y="18448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364088" y="18448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203848" y="36450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203848" y="54452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16226" y="10126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North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04048" y="10126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South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94044" y="10126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Center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308575" y="198723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Coast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-517187" y="3783237"/>
            <a:ext cx="162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Intermediate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308575" y="560520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Barrier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236296" y="1012666"/>
            <a:ext cx="166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South edge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2051720" y="3861048"/>
            <a:ext cx="86409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6372200" y="4005064"/>
            <a:ext cx="86409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211960" y="3861048"/>
            <a:ext cx="86409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4211960" y="5661248"/>
            <a:ext cx="86409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6372200" y="5805264"/>
            <a:ext cx="86409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5400000">
            <a:off x="899592" y="3068960"/>
            <a:ext cx="863302" cy="79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5400000">
            <a:off x="898798" y="4869160"/>
            <a:ext cx="86409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rot="5400000">
            <a:off x="5291683" y="4868763"/>
            <a:ext cx="864096" cy="79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rot="5400000">
            <a:off x="2916610" y="4869160"/>
            <a:ext cx="863302" cy="79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rot="5400000">
            <a:off x="5291286" y="3068166"/>
            <a:ext cx="86409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rot="5400000">
            <a:off x="3002850" y="4871712"/>
            <a:ext cx="1512168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rot="5400000">
            <a:off x="2901075" y="4708021"/>
            <a:ext cx="1183992" cy="238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rot="5400000">
            <a:off x="3038854" y="5024856"/>
            <a:ext cx="1184786" cy="929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rot="5400000">
            <a:off x="2916610" y="3068960"/>
            <a:ext cx="863302" cy="79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rot="5400000">
            <a:off x="3002850" y="3071512"/>
            <a:ext cx="1512168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rot="5400000">
            <a:off x="2901075" y="2907821"/>
            <a:ext cx="1183992" cy="238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rot="5400000">
            <a:off x="3038854" y="3224656"/>
            <a:ext cx="1184786" cy="929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10800000">
            <a:off x="2051720" y="5589240"/>
            <a:ext cx="84232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rot="10800000">
            <a:off x="2051720" y="5733256"/>
            <a:ext cx="1368152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rot="10800000">
            <a:off x="4211960" y="1844824"/>
            <a:ext cx="84232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rot="10800000">
            <a:off x="4211960" y="1988840"/>
            <a:ext cx="1368152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rot="10800000">
            <a:off x="3779912" y="5877272"/>
            <a:ext cx="129614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rot="10800000">
            <a:off x="2051720" y="4077072"/>
            <a:ext cx="129614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>
            <a:off x="2051720" y="2060848"/>
            <a:ext cx="86409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6372200" y="2060848"/>
            <a:ext cx="86409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/>
          <p:nvPr/>
        </p:nvCxnSpPr>
        <p:spPr>
          <a:xfrm rot="5400000">
            <a:off x="3369636" y="1844824"/>
            <a:ext cx="38850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/>
          <p:nvPr/>
        </p:nvCxnSpPr>
        <p:spPr>
          <a:xfrm rot="5400000">
            <a:off x="5530670" y="1854916"/>
            <a:ext cx="38850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 rot="2700000">
            <a:off x="3026579" y="3661213"/>
            <a:ext cx="38850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/>
          <p:nvPr/>
        </p:nvCxnSpPr>
        <p:spPr>
          <a:xfrm rot="2700000">
            <a:off x="3025271" y="5481878"/>
            <a:ext cx="38850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rot="10800000">
            <a:off x="3779912" y="4005064"/>
            <a:ext cx="129614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07504" y="6560580"/>
            <a:ext cx="288032" cy="2606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445772" y="654940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MPA</a:t>
            </a:r>
            <a:endParaRPr lang="fr-FR" sz="1600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43608" y="5445224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2110562" y="274038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Fish mobility</a:t>
            </a:r>
          </a:p>
        </p:txBody>
      </p:sp>
      <p:sp>
        <p:nvSpPr>
          <p:cNvPr id="6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69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70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15069"/>
              </p:ext>
            </p:extLst>
          </p:nvPr>
        </p:nvGraphicFramePr>
        <p:xfrm>
          <a:off x="5796136" y="5126509"/>
          <a:ext cx="265588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6" imgW="1257120" imgH="457200" progId="Equation.DSMT4">
                  <p:embed/>
                </p:oleObj>
              </mc:Choice>
              <mc:Fallback>
                <p:oleObj name="Equation" r:id="rId6" imgW="1257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126509"/>
                        <a:ext cx="2655887" cy="966787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607420"/>
              </p:ext>
            </p:extLst>
          </p:nvPr>
        </p:nvGraphicFramePr>
        <p:xfrm>
          <a:off x="5820559" y="3229258"/>
          <a:ext cx="3300394" cy="96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8" imgW="1562040" imgH="457200" progId="Equation.DSMT4">
                  <p:embed/>
                </p:oleObj>
              </mc:Choice>
              <mc:Fallback>
                <p:oleObj name="Equation" r:id="rId8" imgW="1562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559" y="3229258"/>
                        <a:ext cx="3300394" cy="965969"/>
                      </a:xfrm>
                      <a:prstGeom prst="rect">
                        <a:avLst/>
                      </a:prstGeom>
                      <a:solidFill>
                        <a:srgbClr val="40404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ZoneTexte 73"/>
          <p:cNvSpPr txBox="1"/>
          <p:nvPr/>
        </p:nvSpPr>
        <p:spPr>
          <a:xfrm>
            <a:off x="5724128" y="28529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bg1"/>
                </a:solidFill>
              </a:rPr>
              <a:t>Dispersal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724128" y="46531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bg1"/>
                </a:solidFill>
              </a:rPr>
              <a:t>Reproduction</a:t>
            </a:r>
            <a:endParaRPr lang="fr-FR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812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Fishing activities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71389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Professional		logbook data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Recreational		field work interviews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53575"/>
              </p:ext>
            </p:extLst>
          </p:nvPr>
        </p:nvGraphicFramePr>
        <p:xfrm>
          <a:off x="1259631" y="4005063"/>
          <a:ext cx="6552729" cy="172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099"/>
                <a:gridCol w="1564845"/>
                <a:gridCol w="1678575"/>
                <a:gridCol w="1872210"/>
              </a:tblGrid>
              <a:tr h="8064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Nb</a:t>
                      </a:r>
                      <a:r>
                        <a:rPr lang="en-US" noProof="0" dirty="0" smtClean="0"/>
                        <a:t> of fishing strategies</a:t>
                      </a:r>
                      <a:endParaRPr lang="en-US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Annual catch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Professional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3.5 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20.5 </a:t>
                      </a:r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Recreational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147.4</a:t>
                      </a:r>
                      <a:r>
                        <a:rPr lang="fr-FR" baseline="0" dirty="0" smtClean="0"/>
                        <a:t> 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5.8 </a:t>
                      </a:r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2962066" y="2348880"/>
            <a:ext cx="50405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987824" y="2845323"/>
            <a:ext cx="50405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colade fermante 8"/>
          <p:cNvSpPr/>
          <p:nvPr/>
        </p:nvSpPr>
        <p:spPr>
          <a:xfrm>
            <a:off x="6984776" y="1988840"/>
            <a:ext cx="216024" cy="108012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272808" y="2027539"/>
            <a:ext cx="161967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Data analysis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MCA + HCA</a:t>
            </a:r>
            <a:endParaRPr lang="en-US" sz="2000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17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  <p:pic>
        <p:nvPicPr>
          <p:cNvPr id="14" name="Picture 3" descr="C:\Documents and Settings\bpreuss\Bureau\CoralTrout_Plectropomus leopard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8" y="4396406"/>
            <a:ext cx="936104" cy="3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 l="4330" t="1575" r="4724" b="44882"/>
          <a:stretch>
            <a:fillRect/>
          </a:stretch>
        </p:blipFill>
        <p:spPr bwMode="auto">
          <a:xfrm>
            <a:off x="6444206" y="4341941"/>
            <a:ext cx="1008112" cy="4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824" y="2924944"/>
            <a:ext cx="8229600" cy="381642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Minimisation of an 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</a:rPr>
              <a:t>target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 fonction by multiple objective calibration :  </a:t>
            </a:r>
          </a:p>
          <a:p>
            <a:pPr lvl="1">
              <a:buNone/>
            </a:pPr>
            <a:endParaRPr lang="fr-FR" sz="5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2" indent="-606425">
              <a:buNone/>
            </a:pP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f  = ( </a:t>
            </a:r>
            <a:r>
              <a:rPr lang="fr-FR" sz="2000" dirty="0" err="1" smtClean="0">
                <a:solidFill>
                  <a:schemeClr val="bg1">
                    <a:lumMod val="95000"/>
                  </a:schemeClr>
                </a:solidFill>
              </a:rPr>
              <a:t>observed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  -  </a:t>
            </a:r>
            <a:r>
              <a:rPr lang="fr-FR" sz="2000" dirty="0" err="1" smtClean="0">
                <a:solidFill>
                  <a:schemeClr val="bg1">
                    <a:lumMod val="95000"/>
                  </a:schemeClr>
                </a:solidFill>
              </a:rPr>
              <a:t>modeled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  ) ²</a:t>
            </a:r>
          </a:p>
          <a:p>
            <a:pPr lvl="2" indent="-606425">
              <a:buNone/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11560" y="1146230"/>
            <a:ext cx="208823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Natural system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2010326"/>
            <a:ext cx="208823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Modeled</a:t>
            </a:r>
            <a:r>
              <a:rPr lang="fr-FR" dirty="0" smtClean="0"/>
              <a:t> system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699792" y="1434262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699792" y="2298358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3635896" y="1182142"/>
            <a:ext cx="151216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Observations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3635896" y="2070118"/>
            <a:ext cx="151216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Model outputs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652120" y="1262370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chemeClr val="bg1"/>
                </a:solidFill>
              </a:rPr>
              <a:t>= ?</a:t>
            </a:r>
            <a:endParaRPr lang="fr-FR" sz="66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5616" y="237036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Parameters</a:t>
            </a:r>
            <a:r>
              <a:rPr lang="fr-FR" sz="1600" dirty="0" smtClean="0"/>
              <a:t> X</a:t>
            </a:r>
            <a:endParaRPr lang="fr-FR" dirty="0"/>
          </a:p>
        </p:txBody>
      </p:sp>
      <p:sp>
        <p:nvSpPr>
          <p:cNvPr id="17" name="ZoneTexte 13"/>
          <p:cNvSpPr txBox="1">
            <a:spLocks noChangeArrowheads="1"/>
          </p:cNvSpPr>
          <p:nvPr/>
        </p:nvSpPr>
        <p:spPr bwMode="auto">
          <a:xfrm>
            <a:off x="6516216" y="6627168"/>
            <a:ext cx="26277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900" b="1" i="1" dirty="0" smtClean="0"/>
              <a:t>Soutenance </a:t>
            </a:r>
            <a:r>
              <a:rPr lang="fr-FR" sz="900" b="1" i="1" dirty="0"/>
              <a:t>de </a:t>
            </a:r>
            <a:r>
              <a:rPr lang="fr-FR" sz="900" b="1" i="1" dirty="0" smtClean="0"/>
              <a:t>thèse B. PREUSS - 8 octobre 2012</a:t>
            </a:r>
            <a:endParaRPr lang="fr-FR" sz="900" b="1" i="1" dirty="0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0" y="6525344"/>
            <a:ext cx="3347864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12788" indent="-712788">
              <a:spcBef>
                <a:spcPct val="20000"/>
              </a:spcBef>
            </a:pPr>
            <a:r>
              <a:rPr kumimoji="0" lang="fr-FR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Fenicia</a:t>
            </a:r>
            <a:r>
              <a:rPr kumimoji="0" lang="fr-FR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100" b="0" i="1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</a:t>
            </a:r>
            <a:r>
              <a:rPr kumimoji="0" lang="fr-FR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2005, 2007.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3923928" y="3356992"/>
            <a:ext cx="5130992" cy="3260456"/>
            <a:chOff x="4716016" y="3573016"/>
            <a:chExt cx="4320480" cy="2808312"/>
          </a:xfrm>
        </p:grpSpPr>
        <p:sp>
          <p:nvSpPr>
            <p:cNvPr id="23" name="Rectangle 22"/>
            <p:cNvSpPr/>
            <p:nvPr/>
          </p:nvSpPr>
          <p:spPr>
            <a:xfrm>
              <a:off x="4716016" y="3573016"/>
              <a:ext cx="4320480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 descr="Calibrati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6" y="3645024"/>
              <a:ext cx="4288697" cy="2702423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683568" y="5446965"/>
            <a:ext cx="252028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8559 simulations </a:t>
            </a:r>
          </a:p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34.5 </a:t>
            </a:r>
            <a:r>
              <a:rPr lang="fr-FR" dirty="0" err="1" smtClean="0">
                <a:solidFill>
                  <a:schemeClr val="bg1"/>
                </a:solidFill>
              </a:rPr>
              <a:t>days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u="sng" dirty="0" smtClean="0">
                <a:solidFill>
                  <a:schemeClr val="bg1"/>
                </a:solidFill>
              </a:rPr>
              <a:t>Calibration</a:t>
            </a:r>
            <a:endParaRPr lang="fr-FR" sz="4000" u="sng" dirty="0">
              <a:solidFill>
                <a:schemeClr val="bg1"/>
              </a:solidFill>
            </a:endParaRPr>
          </a:p>
        </p:txBody>
      </p:sp>
      <p:sp>
        <p:nvSpPr>
          <p:cNvPr id="2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9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30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41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  <p:bldP spid="21" grpId="0"/>
      <p:bldP spid="10" grpId="0"/>
      <p:bldP spid="22" grpId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1"/>
                </a:solidFill>
              </a:rPr>
              <a:t>Validation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1371600" lvl="3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Validation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076056" y="2873267"/>
            <a:ext cx="4005907" cy="1890513"/>
            <a:chOff x="5207193" y="4889739"/>
            <a:chExt cx="3874770" cy="1746250"/>
          </a:xfrm>
        </p:grpSpPr>
        <p:pic>
          <p:nvPicPr>
            <p:cNvPr id="6" name="Imag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7193" y="4889739"/>
              <a:ext cx="3874770" cy="174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804248" y="4931572"/>
              <a:ext cx="720080" cy="264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14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  <p:grpSp>
        <p:nvGrpSpPr>
          <p:cNvPr id="27" name="Groupe 26"/>
          <p:cNvGrpSpPr/>
          <p:nvPr/>
        </p:nvGrpSpPr>
        <p:grpSpPr>
          <a:xfrm>
            <a:off x="767451" y="2852936"/>
            <a:ext cx="1917859" cy="1964844"/>
            <a:chOff x="767451" y="4725145"/>
            <a:chExt cx="1917859" cy="1964844"/>
          </a:xfrm>
        </p:grpSpPr>
        <p:grpSp>
          <p:nvGrpSpPr>
            <p:cNvPr id="26" name="Groupe 25"/>
            <p:cNvGrpSpPr/>
            <p:nvPr/>
          </p:nvGrpSpPr>
          <p:grpSpPr>
            <a:xfrm>
              <a:off x="767451" y="4725145"/>
              <a:ext cx="1917859" cy="1964844"/>
              <a:chOff x="767451" y="4869408"/>
              <a:chExt cx="1917859" cy="1964844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767451" y="4869408"/>
                <a:ext cx="1917859" cy="1964844"/>
                <a:chOff x="179512" y="4892935"/>
                <a:chExt cx="1576077" cy="1768812"/>
              </a:xfrm>
            </p:grpSpPr>
            <p:pic>
              <p:nvPicPr>
                <p:cNvPr id="4" name="Image 3"/>
                <p:cNvPicPr/>
                <p:nvPr/>
              </p:nvPicPr>
              <p:blipFill rotWithShape="1">
                <a:blip r:embed="rId6" cstate="print"/>
                <a:srcRect l="-1" r="48931"/>
                <a:stretch/>
              </p:blipFill>
              <p:spPr bwMode="auto">
                <a:xfrm>
                  <a:off x="179512" y="4892935"/>
                  <a:ext cx="1435532" cy="1768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Image 16"/>
                <p:cNvPicPr/>
                <p:nvPr/>
              </p:nvPicPr>
              <p:blipFill rotWithShape="1">
                <a:blip r:embed="rId6" cstate="print"/>
                <a:srcRect l="78241" r="16504"/>
                <a:stretch/>
              </p:blipFill>
              <p:spPr bwMode="auto">
                <a:xfrm>
                  <a:off x="1607884" y="4892935"/>
                  <a:ext cx="147705" cy="1768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" name="ZoneTexte 18"/>
              <p:cNvSpPr txBox="1"/>
              <p:nvPr/>
            </p:nvSpPr>
            <p:spPr>
              <a:xfrm>
                <a:off x="1523156" y="6452494"/>
                <a:ext cx="10386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Recreational</a:t>
                </a:r>
                <a:endParaRPr lang="en-US" sz="1200" dirty="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 rot="16200000">
              <a:off x="351938" y="5400621"/>
              <a:ext cx="11531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Annual </a:t>
              </a:r>
              <a:r>
                <a:rPr lang="en-US" sz="1050" dirty="0" err="1" smtClean="0"/>
                <a:t>cath</a:t>
              </a:r>
              <a:r>
                <a:rPr lang="en-US" sz="1050" dirty="0" smtClean="0"/>
                <a:t> (kg)</a:t>
              </a:r>
              <a:endParaRPr lang="en-US" sz="105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757318" y="2859731"/>
            <a:ext cx="2186598" cy="1969921"/>
            <a:chOff x="2757318" y="4876203"/>
            <a:chExt cx="2186598" cy="1969921"/>
          </a:xfrm>
        </p:grpSpPr>
        <p:grpSp>
          <p:nvGrpSpPr>
            <p:cNvPr id="16" name="Groupe 15"/>
            <p:cNvGrpSpPr/>
            <p:nvPr/>
          </p:nvGrpSpPr>
          <p:grpSpPr>
            <a:xfrm>
              <a:off x="2757318" y="4876203"/>
              <a:ext cx="1886690" cy="1969921"/>
              <a:chOff x="1879651" y="4878458"/>
              <a:chExt cx="1742674" cy="1769406"/>
            </a:xfrm>
          </p:grpSpPr>
          <p:pic>
            <p:nvPicPr>
              <p:cNvPr id="5" name="Image 4"/>
              <p:cNvPicPr/>
              <p:nvPr/>
            </p:nvPicPr>
            <p:blipFill rotWithShape="1">
              <a:blip r:embed="rId7" cstate="print"/>
              <a:srcRect l="47985"/>
              <a:stretch/>
            </p:blipFill>
            <p:spPr bwMode="auto">
              <a:xfrm>
                <a:off x="2195736" y="4878458"/>
                <a:ext cx="1426589" cy="1768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Image 14"/>
              <p:cNvPicPr/>
              <p:nvPr/>
            </p:nvPicPr>
            <p:blipFill rotWithShape="1">
              <a:blip r:embed="rId7" cstate="print"/>
              <a:srcRect l="7296" r="80980"/>
              <a:stretch/>
            </p:blipFill>
            <p:spPr bwMode="auto">
              <a:xfrm>
                <a:off x="1879651" y="4879052"/>
                <a:ext cx="321559" cy="1768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4583875" y="4889739"/>
              <a:ext cx="360041" cy="1920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059936" y="6453335"/>
              <a:ext cx="972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Professional</a:t>
              </a:r>
              <a:endParaRPr lang="fr-FR" sz="12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223835" y="5621848"/>
              <a:ext cx="720081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 smtClean="0"/>
                <a:t>Simulated</a:t>
              </a:r>
            </a:p>
            <a:p>
              <a:r>
                <a:rPr lang="en-US" sz="900" dirty="0" smtClean="0"/>
                <a:t>Observed estimated</a:t>
              </a:r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Sensitivity </a:t>
            </a:r>
            <a:r>
              <a:rPr lang="en-US" u="sng" dirty="0">
                <a:solidFill>
                  <a:schemeClr val="bg1"/>
                </a:solidFill>
              </a:rPr>
              <a:t>A</a:t>
            </a:r>
            <a:r>
              <a:rPr lang="en-US" u="sng" dirty="0" smtClean="0">
                <a:solidFill>
                  <a:schemeClr val="bg1"/>
                </a:solidFill>
              </a:rPr>
              <a:t>nalysis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8531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Interest : highlighting main sources of uncertainty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Method : fractional factorial simulation plan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9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1143000"/>
          </a:xfrm>
        </p:spPr>
        <p:txBody>
          <a:bodyPr>
            <a:normAutofit/>
          </a:bodyPr>
          <a:lstStyle/>
          <a:p>
            <a:pPr algn="l"/>
            <a:r>
              <a:rPr lang="fr-FR" sz="3200" u="sng" dirty="0" err="1" smtClean="0">
                <a:solidFill>
                  <a:schemeClr val="bg1"/>
                </a:solidFill>
              </a:rPr>
              <a:t>Results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pic>
        <p:nvPicPr>
          <p:cNvPr id="27" name="Image 26"/>
          <p:cNvPicPr/>
          <p:nvPr/>
        </p:nvPicPr>
        <p:blipFill>
          <a:blip r:embed="rId3" cstate="print"/>
          <a:srcRect l="4267" t="8864" r="7388"/>
          <a:stretch>
            <a:fillRect/>
          </a:stretch>
        </p:blipFill>
        <p:spPr bwMode="auto">
          <a:xfrm>
            <a:off x="1619672" y="3284984"/>
            <a:ext cx="1512168" cy="1298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4" cstate="print"/>
          <a:srcRect l="2778" t="8864" r="6812"/>
          <a:stretch>
            <a:fillRect/>
          </a:stretch>
        </p:blipFill>
        <p:spPr bwMode="auto">
          <a:xfrm>
            <a:off x="5868144" y="3223024"/>
            <a:ext cx="1656184" cy="1368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403648" y="12687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bg1"/>
                </a:solidFill>
              </a:rPr>
              <a:t>Population </a:t>
            </a:r>
            <a:r>
              <a:rPr lang="fr-FR" u="sng" dirty="0" err="1" smtClean="0">
                <a:solidFill>
                  <a:schemeClr val="bg1"/>
                </a:solidFill>
              </a:rPr>
              <a:t>biomass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56176" y="12687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bg1"/>
                </a:solidFill>
              </a:rPr>
              <a:t>Catches</a:t>
            </a:r>
            <a:endParaRPr lang="fr-FR" u="sng" dirty="0">
              <a:solidFill>
                <a:schemeClr val="bg1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4644008" y="1700808"/>
            <a:ext cx="4320480" cy="3960440"/>
            <a:chOff x="179512" y="1772816"/>
            <a:chExt cx="4320480" cy="3960440"/>
          </a:xfrm>
        </p:grpSpPr>
        <p:pic>
          <p:nvPicPr>
            <p:cNvPr id="19" name="Image 18"/>
            <p:cNvPicPr/>
            <p:nvPr/>
          </p:nvPicPr>
          <p:blipFill>
            <a:blip r:embed="rId3" cstate="print"/>
            <a:srcRect l="4267" t="8864" r="7388"/>
            <a:stretch>
              <a:fillRect/>
            </a:stretch>
          </p:blipFill>
          <p:spPr bwMode="auto">
            <a:xfrm>
              <a:off x="179512" y="1772816"/>
              <a:ext cx="4320480" cy="39604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sp>
          <p:nvSpPr>
            <p:cNvPr id="20" name="ZoneTexte 19"/>
            <p:cNvSpPr txBox="1"/>
            <p:nvPr/>
          </p:nvSpPr>
          <p:spPr>
            <a:xfrm rot="16200000">
              <a:off x="-352220" y="3570548"/>
              <a:ext cx="1408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Indice de sensibilité</a:t>
              </a:r>
              <a:endParaRPr lang="fr-FR" sz="11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71136" y="1700808"/>
            <a:ext cx="4240128" cy="3960440"/>
            <a:chOff x="4796368" y="1772816"/>
            <a:chExt cx="4240128" cy="3960440"/>
          </a:xfrm>
        </p:grpSpPr>
        <p:pic>
          <p:nvPicPr>
            <p:cNvPr id="21" name="Image 20"/>
            <p:cNvPicPr/>
            <p:nvPr/>
          </p:nvPicPr>
          <p:blipFill>
            <a:blip r:embed="rId4" cstate="print"/>
            <a:srcRect l="2778" t="8864" r="6812"/>
            <a:stretch>
              <a:fillRect/>
            </a:stretch>
          </p:blipFill>
          <p:spPr bwMode="auto">
            <a:xfrm>
              <a:off x="4796368" y="1772816"/>
              <a:ext cx="4240128" cy="39604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 rot="16200000">
              <a:off x="4286436" y="3426532"/>
              <a:ext cx="1408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Indice de sensibilité</a:t>
              </a:r>
              <a:endParaRPr lang="fr-FR" sz="1100" dirty="0"/>
            </a:p>
          </p:txBody>
        </p:sp>
      </p:grp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27465"/>
              </p:ext>
            </p:extLst>
          </p:nvPr>
        </p:nvGraphicFramePr>
        <p:xfrm>
          <a:off x="2627784" y="2060848"/>
          <a:ext cx="3816424" cy="36868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816424"/>
              </a:tblGrid>
              <a:tr h="46085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Sensitive </a:t>
                      </a:r>
                      <a:r>
                        <a:rPr lang="fr-FR" sz="2000" dirty="0" err="1" smtClean="0"/>
                        <a:t>parameters</a:t>
                      </a:r>
                      <a:endParaRPr lang="fr-F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Pre-recruitement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mortality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lt1"/>
                          </a:solidFill>
                        </a:rPr>
                        <a:t>M</a:t>
                      </a:r>
                      <a:r>
                        <a:rPr lang="fr-FR" b="0" baseline="0" dirty="0" smtClean="0">
                          <a:solidFill>
                            <a:schemeClr val="lt1"/>
                          </a:solidFill>
                        </a:rPr>
                        <a:t>ax </a:t>
                      </a:r>
                      <a:r>
                        <a:rPr lang="fr-FR" b="0" baseline="0" dirty="0" err="1" smtClean="0">
                          <a:solidFill>
                            <a:schemeClr val="lt1"/>
                          </a:solidFill>
                        </a:rPr>
                        <a:t>length</a:t>
                      </a:r>
                      <a:r>
                        <a:rPr lang="fr-FR" b="0" baseline="0" dirty="0" smtClean="0">
                          <a:solidFill>
                            <a:schemeClr val="lt1"/>
                          </a:solidFill>
                        </a:rPr>
                        <a:t> (</a:t>
                      </a:r>
                      <a:r>
                        <a:rPr lang="fr-FR" b="0" baseline="0" dirty="0" err="1" smtClean="0">
                          <a:solidFill>
                            <a:schemeClr val="lt1"/>
                          </a:solidFill>
                        </a:rPr>
                        <a:t>Linf</a:t>
                      </a:r>
                      <a:r>
                        <a:rPr lang="fr-FR" b="0" baseline="0" dirty="0" smtClean="0">
                          <a:solidFill>
                            <a:schemeClr val="lt1"/>
                          </a:solidFill>
                        </a:rPr>
                        <a:t>)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J</a:t>
                      </a:r>
                      <a:r>
                        <a:rPr lang="fr-FR" baseline="0" dirty="0" err="1" smtClean="0"/>
                        <a:t>uvenile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natural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mortality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Adulte </a:t>
                      </a:r>
                      <a:r>
                        <a:rPr lang="fr-FR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natural</a:t>
                      </a:r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mortality</a:t>
                      </a:r>
                      <a:endParaRPr lang="fr-FR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fr-FR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Nomber</a:t>
                      </a:r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recreational</a:t>
                      </a:r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lang="fr-FR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fr-FR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Gear</a:t>
                      </a:r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selectivity</a:t>
                      </a:r>
                      <a:endParaRPr lang="fr-FR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fr-FR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Gear</a:t>
                      </a:r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standardisation factor</a:t>
                      </a:r>
                      <a:endParaRPr lang="fr-FR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5" name="Ellipse 34"/>
          <p:cNvSpPr/>
          <p:nvPr/>
        </p:nvSpPr>
        <p:spPr>
          <a:xfrm>
            <a:off x="2267744" y="2472800"/>
            <a:ext cx="3816424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535680" y="4283048"/>
            <a:ext cx="3816424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535680" y="4787104"/>
            <a:ext cx="3816424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535680" y="5240920"/>
            <a:ext cx="3816424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3" descr="C:\Documents and Settings\bpreuss\Bureau\CoralTrout_Plectropomus leopard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305844"/>
            <a:ext cx="936104" cy="3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6" cstate="print"/>
          <a:srcRect l="4330" t="1575" r="4724" b="44882"/>
          <a:stretch>
            <a:fillRect/>
          </a:stretch>
        </p:blipFill>
        <p:spPr bwMode="auto">
          <a:xfrm>
            <a:off x="107504" y="1834776"/>
            <a:ext cx="1008112" cy="4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6" cstate="print"/>
          <a:srcRect l="4330" t="1575" r="4724" b="44882"/>
          <a:stretch>
            <a:fillRect/>
          </a:stretch>
        </p:blipFill>
        <p:spPr bwMode="auto">
          <a:xfrm>
            <a:off x="3995936" y="692696"/>
            <a:ext cx="1008112" cy="4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33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7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39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50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1177E-6 L 0.0132 -0.1730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87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1177E-6 L -0.0158 -0.1834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92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90874"/>
            <a:ext cx="7772400" cy="1470025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Context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b="1" u="sng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23556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r="2476"/>
          <a:stretch/>
        </p:blipFill>
        <p:spPr>
          <a:xfrm>
            <a:off x="119310" y="1628800"/>
            <a:ext cx="6324898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3177" y="4339346"/>
            <a:ext cx="57606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courbée vers la droite 6"/>
          <p:cNvSpPr/>
          <p:nvPr/>
        </p:nvSpPr>
        <p:spPr>
          <a:xfrm rot="17566857">
            <a:off x="2423167" y="3472896"/>
            <a:ext cx="720080" cy="1368152"/>
          </a:xfrm>
          <a:prstGeom prst="curvedRightArrow">
            <a:avLst>
              <a:gd name="adj1" fmla="val 13071"/>
              <a:gd name="adj2" fmla="val 31018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45531" y="1052736"/>
            <a:ext cx="3023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New-Caledonia: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19 058 </a:t>
            </a:r>
            <a:r>
              <a:rPr lang="fr-FR" sz="2000" dirty="0" smtClean="0">
                <a:solidFill>
                  <a:schemeClr val="bg1"/>
                </a:solidFill>
              </a:rPr>
              <a:t>km² 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19 954 </a:t>
            </a:r>
            <a:r>
              <a:rPr lang="fr-FR" sz="2000" dirty="0" smtClean="0">
                <a:solidFill>
                  <a:schemeClr val="bg1"/>
                </a:solidFill>
              </a:rPr>
              <a:t>km² </a:t>
            </a:r>
            <a:r>
              <a:rPr lang="fr-FR" sz="2000" dirty="0" err="1" smtClean="0">
                <a:solidFill>
                  <a:schemeClr val="bg1"/>
                </a:solidFill>
              </a:rPr>
              <a:t>lagoon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250 000 inhabitants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1"/>
                </a:solidFill>
              </a:rPr>
              <a:t>Scenarios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28192"/>
            <a:ext cx="9324528" cy="49971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Scenario 1	Reference (</a:t>
            </a:r>
            <a:r>
              <a:rPr lang="en-US" i="1" dirty="0" err="1" smtClean="0">
                <a:solidFill>
                  <a:schemeClr val="bg2"/>
                </a:solidFill>
              </a:rPr>
              <a:t>statu</a:t>
            </a:r>
            <a:r>
              <a:rPr lang="en-US" i="1" dirty="0" smtClean="0">
                <a:solidFill>
                  <a:schemeClr val="bg2"/>
                </a:solidFill>
              </a:rPr>
              <a:t> quo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Scenario 2	Creation of 1 MPA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Scenario 3	Legal size (maturity)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Scenario 4	10 more professional fishing </a:t>
            </a:r>
            <a:r>
              <a:rPr lang="en-US" dirty="0" err="1" smtClean="0">
                <a:solidFill>
                  <a:schemeClr val="bg2"/>
                </a:solidFill>
              </a:rPr>
              <a:t>licences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29258"/>
            <a:ext cx="4392488" cy="35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13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  <p:cxnSp>
        <p:nvCxnSpPr>
          <p:cNvPr id="5" name="Connecteur droit 4"/>
          <p:cNvCxnSpPr/>
          <p:nvPr/>
        </p:nvCxnSpPr>
        <p:spPr>
          <a:xfrm>
            <a:off x="407411" y="2144731"/>
            <a:ext cx="17281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07411" y="3297617"/>
            <a:ext cx="17281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07411" y="4460862"/>
            <a:ext cx="17281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7411" y="5661248"/>
            <a:ext cx="17281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6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8326" y="908718"/>
            <a:ext cx="8548170" cy="3147571"/>
          </a:xfrm>
          <a:prstGeom prst="rect">
            <a:avLst/>
          </a:prstGeom>
          <a:solidFill>
            <a:schemeClr val="bg1"/>
          </a:solidFill>
          <a:ln w="127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9552" y="836712"/>
            <a:ext cx="4279645" cy="5955882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endCxn id="43" idx="0"/>
          </p:cNvCxnSpPr>
          <p:nvPr/>
        </p:nvCxnSpPr>
        <p:spPr>
          <a:xfrm rot="5400000">
            <a:off x="827584" y="5064402"/>
            <a:ext cx="273630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endCxn id="44" idx="0"/>
          </p:cNvCxnSpPr>
          <p:nvPr/>
        </p:nvCxnSpPr>
        <p:spPr>
          <a:xfrm rot="5400000">
            <a:off x="1835696" y="5064402"/>
            <a:ext cx="273630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45" idx="0"/>
          </p:cNvCxnSpPr>
          <p:nvPr/>
        </p:nvCxnSpPr>
        <p:spPr>
          <a:xfrm rot="5400000">
            <a:off x="2843809" y="5064402"/>
            <a:ext cx="273630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32" idx="4"/>
            <a:endCxn id="42" idx="0"/>
          </p:cNvCxnSpPr>
          <p:nvPr/>
        </p:nvCxnSpPr>
        <p:spPr>
          <a:xfrm rot="16200000" flipH="1">
            <a:off x="-185374" y="5059556"/>
            <a:ext cx="2735948" cy="10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3568" y="4149080"/>
            <a:ext cx="403244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endParaRPr lang="fr-FR" sz="14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fr-FR" sz="1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endParaRPr lang="fr-FR" sz="14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fr-FR" sz="1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endParaRPr lang="fr-FR" sz="14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fr-FR" sz="14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fr-FR" sz="1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endParaRPr lang="fr-FR" sz="1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339752" y="1725612"/>
            <a:ext cx="864096" cy="530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H1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6640136" y="1725612"/>
            <a:ext cx="864096" cy="530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H2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810056" y="1177007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Recruitment</a:t>
            </a:r>
            <a:endParaRPr lang="en-US" sz="1400" b="1" dirty="0"/>
          </a:p>
        </p:txBody>
      </p:sp>
      <p:cxnSp>
        <p:nvCxnSpPr>
          <p:cNvPr id="17" name="Connecteur droit avec flèche 16"/>
          <p:cNvCxnSpPr>
            <a:stCxn id="16" idx="2"/>
            <a:endCxn id="14" idx="7"/>
          </p:cNvCxnSpPr>
          <p:nvPr/>
        </p:nvCxnSpPr>
        <p:spPr>
          <a:xfrm flipH="1">
            <a:off x="3077304" y="1484784"/>
            <a:ext cx="1740864" cy="318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6" idx="2"/>
            <a:endCxn id="15" idx="1"/>
          </p:cNvCxnSpPr>
          <p:nvPr/>
        </p:nvCxnSpPr>
        <p:spPr>
          <a:xfrm>
            <a:off x="4818168" y="1484784"/>
            <a:ext cx="1948512" cy="318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27" idx="2"/>
            <a:endCxn id="32" idx="0"/>
          </p:cNvCxnSpPr>
          <p:nvPr/>
        </p:nvCxnSpPr>
        <p:spPr>
          <a:xfrm flipH="1">
            <a:off x="1177576" y="2851899"/>
            <a:ext cx="1594179" cy="5563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27" idx="2"/>
            <a:endCxn id="33" idx="0"/>
          </p:cNvCxnSpPr>
          <p:nvPr/>
        </p:nvCxnSpPr>
        <p:spPr>
          <a:xfrm flipH="1">
            <a:off x="2185688" y="2851899"/>
            <a:ext cx="586067" cy="5563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27" idx="2"/>
            <a:endCxn id="34" idx="0"/>
          </p:cNvCxnSpPr>
          <p:nvPr/>
        </p:nvCxnSpPr>
        <p:spPr>
          <a:xfrm>
            <a:off x="2771755" y="2851899"/>
            <a:ext cx="422045" cy="5563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27" idx="2"/>
            <a:endCxn id="35" idx="0"/>
          </p:cNvCxnSpPr>
          <p:nvPr/>
        </p:nvCxnSpPr>
        <p:spPr>
          <a:xfrm>
            <a:off x="2771755" y="2851899"/>
            <a:ext cx="1430157" cy="5563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29" idx="2"/>
            <a:endCxn id="36" idx="0"/>
          </p:cNvCxnSpPr>
          <p:nvPr/>
        </p:nvCxnSpPr>
        <p:spPr>
          <a:xfrm flipH="1">
            <a:off x="5436096" y="2851899"/>
            <a:ext cx="1635336" cy="5563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29" idx="2"/>
            <a:endCxn id="37" idx="0"/>
          </p:cNvCxnSpPr>
          <p:nvPr/>
        </p:nvCxnSpPr>
        <p:spPr>
          <a:xfrm flipH="1">
            <a:off x="6444208" y="2851899"/>
            <a:ext cx="627224" cy="5563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9" idx="2"/>
            <a:endCxn id="38" idx="0"/>
          </p:cNvCxnSpPr>
          <p:nvPr/>
        </p:nvCxnSpPr>
        <p:spPr>
          <a:xfrm>
            <a:off x="7071432" y="2851899"/>
            <a:ext cx="380888" cy="5563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9" idx="2"/>
            <a:endCxn id="39" idx="0"/>
          </p:cNvCxnSpPr>
          <p:nvPr/>
        </p:nvCxnSpPr>
        <p:spPr>
          <a:xfrm>
            <a:off x="7071432" y="2851899"/>
            <a:ext cx="1389000" cy="5563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162827" y="2544122"/>
            <a:ext cx="12178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Management</a:t>
            </a:r>
            <a:endParaRPr lang="fr-FR" sz="1400" b="1" dirty="0"/>
          </a:p>
        </p:txBody>
      </p:sp>
      <p:cxnSp>
        <p:nvCxnSpPr>
          <p:cNvPr id="28" name="Connecteur droit avec flèche 27"/>
          <p:cNvCxnSpPr>
            <a:stCxn id="14" idx="4"/>
            <a:endCxn id="27" idx="0"/>
          </p:cNvCxnSpPr>
          <p:nvPr/>
        </p:nvCxnSpPr>
        <p:spPr>
          <a:xfrm flipH="1">
            <a:off x="2771755" y="2256090"/>
            <a:ext cx="45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461457" y="2543328"/>
            <a:ext cx="1219950" cy="3085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Management</a:t>
            </a:r>
            <a:endParaRPr lang="fr-FR" sz="1400" b="1" dirty="0"/>
          </a:p>
        </p:txBody>
      </p:sp>
      <p:cxnSp>
        <p:nvCxnSpPr>
          <p:cNvPr id="30" name="Connecteur droit avec flèche 29"/>
          <p:cNvCxnSpPr>
            <a:stCxn id="15" idx="4"/>
            <a:endCxn id="29" idx="0"/>
          </p:cNvCxnSpPr>
          <p:nvPr/>
        </p:nvCxnSpPr>
        <p:spPr>
          <a:xfrm flipH="1">
            <a:off x="7071432" y="2256090"/>
            <a:ext cx="752" cy="2872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043608" y="4253730"/>
            <a:ext cx="33123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Other sources of uncertainty</a:t>
            </a:r>
          </a:p>
        </p:txBody>
      </p:sp>
      <p:sp>
        <p:nvSpPr>
          <p:cNvPr id="32" name="Ellipse 31"/>
          <p:cNvSpPr/>
          <p:nvPr/>
        </p:nvSpPr>
        <p:spPr>
          <a:xfrm>
            <a:off x="673520" y="3408218"/>
            <a:ext cx="1008112" cy="2883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1</a:t>
            </a:r>
            <a:endParaRPr lang="fr-FR" sz="1300" dirty="0"/>
          </a:p>
        </p:txBody>
      </p:sp>
      <p:sp>
        <p:nvSpPr>
          <p:cNvPr id="33" name="Ellipse 32"/>
          <p:cNvSpPr/>
          <p:nvPr/>
        </p:nvSpPr>
        <p:spPr>
          <a:xfrm>
            <a:off x="1681632" y="3408218"/>
            <a:ext cx="1008112" cy="288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2</a:t>
            </a:r>
            <a:endParaRPr lang="fr-FR" sz="1300" dirty="0"/>
          </a:p>
        </p:txBody>
      </p:sp>
      <p:sp>
        <p:nvSpPr>
          <p:cNvPr id="34" name="Ellipse 33"/>
          <p:cNvSpPr/>
          <p:nvPr/>
        </p:nvSpPr>
        <p:spPr>
          <a:xfrm>
            <a:off x="2689744" y="3408218"/>
            <a:ext cx="1008112" cy="2883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3</a:t>
            </a:r>
            <a:endParaRPr lang="fr-FR" sz="1300" dirty="0"/>
          </a:p>
        </p:txBody>
      </p:sp>
      <p:sp>
        <p:nvSpPr>
          <p:cNvPr id="35" name="Ellipse 34"/>
          <p:cNvSpPr/>
          <p:nvPr/>
        </p:nvSpPr>
        <p:spPr>
          <a:xfrm>
            <a:off x="3697856" y="3408218"/>
            <a:ext cx="1008112" cy="2883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4</a:t>
            </a:r>
            <a:endParaRPr lang="fr-FR" sz="1300" dirty="0"/>
          </a:p>
        </p:txBody>
      </p:sp>
      <p:sp>
        <p:nvSpPr>
          <p:cNvPr id="36" name="Ellipse 35"/>
          <p:cNvSpPr/>
          <p:nvPr/>
        </p:nvSpPr>
        <p:spPr>
          <a:xfrm>
            <a:off x="4932040" y="3408218"/>
            <a:ext cx="1008112" cy="2883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1</a:t>
            </a:r>
            <a:endParaRPr lang="fr-FR" sz="1300" dirty="0"/>
          </a:p>
        </p:txBody>
      </p:sp>
      <p:sp>
        <p:nvSpPr>
          <p:cNvPr id="37" name="Ellipse 36"/>
          <p:cNvSpPr/>
          <p:nvPr/>
        </p:nvSpPr>
        <p:spPr>
          <a:xfrm>
            <a:off x="5940152" y="3408218"/>
            <a:ext cx="1008112" cy="288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2</a:t>
            </a:r>
            <a:endParaRPr lang="fr-FR" sz="1300" dirty="0"/>
          </a:p>
        </p:txBody>
      </p:sp>
      <p:sp>
        <p:nvSpPr>
          <p:cNvPr id="38" name="Ellipse 37"/>
          <p:cNvSpPr/>
          <p:nvPr/>
        </p:nvSpPr>
        <p:spPr>
          <a:xfrm>
            <a:off x="6948264" y="3408218"/>
            <a:ext cx="1008112" cy="2883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3</a:t>
            </a:r>
            <a:endParaRPr lang="fr-FR" sz="1300" dirty="0"/>
          </a:p>
        </p:txBody>
      </p:sp>
      <p:sp>
        <p:nvSpPr>
          <p:cNvPr id="39" name="Ellipse 38"/>
          <p:cNvSpPr/>
          <p:nvPr/>
        </p:nvSpPr>
        <p:spPr>
          <a:xfrm>
            <a:off x="7956376" y="3408218"/>
            <a:ext cx="1008112" cy="2883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4</a:t>
            </a:r>
            <a:endParaRPr lang="fr-FR" sz="1300" dirty="0"/>
          </a:p>
        </p:txBody>
      </p:sp>
      <p:sp>
        <p:nvSpPr>
          <p:cNvPr id="40" name="Ellipse 39"/>
          <p:cNvSpPr/>
          <p:nvPr/>
        </p:nvSpPr>
        <p:spPr>
          <a:xfrm>
            <a:off x="869448" y="5367876"/>
            <a:ext cx="3672408" cy="530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Simulation plan</a:t>
            </a:r>
            <a:endParaRPr lang="fr-FR" sz="1600" dirty="0"/>
          </a:p>
        </p:txBody>
      </p:sp>
      <p:cxnSp>
        <p:nvCxnSpPr>
          <p:cNvPr id="41" name="Connecteur droit avec flèche 40"/>
          <p:cNvCxnSpPr>
            <a:stCxn id="31" idx="2"/>
            <a:endCxn id="40" idx="0"/>
          </p:cNvCxnSpPr>
          <p:nvPr/>
        </p:nvCxnSpPr>
        <p:spPr>
          <a:xfrm>
            <a:off x="2699792" y="4561507"/>
            <a:ext cx="5860" cy="8063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683568" y="6432554"/>
            <a:ext cx="1008112" cy="2883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1</a:t>
            </a:r>
            <a:endParaRPr lang="fr-FR" sz="1300" dirty="0"/>
          </a:p>
        </p:txBody>
      </p:sp>
      <p:sp>
        <p:nvSpPr>
          <p:cNvPr id="43" name="Ellipse 42"/>
          <p:cNvSpPr/>
          <p:nvPr/>
        </p:nvSpPr>
        <p:spPr>
          <a:xfrm>
            <a:off x="1691680" y="6432554"/>
            <a:ext cx="1008112" cy="288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2</a:t>
            </a:r>
            <a:endParaRPr lang="fr-FR" sz="1300" dirty="0"/>
          </a:p>
        </p:txBody>
      </p:sp>
      <p:sp>
        <p:nvSpPr>
          <p:cNvPr id="44" name="Ellipse 43"/>
          <p:cNvSpPr/>
          <p:nvPr/>
        </p:nvSpPr>
        <p:spPr>
          <a:xfrm>
            <a:off x="2699792" y="6432554"/>
            <a:ext cx="1008112" cy="2883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3</a:t>
            </a:r>
            <a:endParaRPr lang="fr-FR" sz="1300" dirty="0"/>
          </a:p>
        </p:txBody>
      </p:sp>
      <p:sp>
        <p:nvSpPr>
          <p:cNvPr id="45" name="Ellipse 44"/>
          <p:cNvSpPr/>
          <p:nvPr/>
        </p:nvSpPr>
        <p:spPr>
          <a:xfrm>
            <a:off x="3707904" y="6432554"/>
            <a:ext cx="1008112" cy="2883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fr-FR" sz="1300" dirty="0" smtClean="0"/>
              <a:t>Scenario 4</a:t>
            </a:r>
            <a:endParaRPr lang="fr-FR" sz="1300" dirty="0"/>
          </a:p>
        </p:txBody>
      </p:sp>
      <p:sp>
        <p:nvSpPr>
          <p:cNvPr id="46" name="ZoneTexte 45"/>
          <p:cNvSpPr txBox="1"/>
          <p:nvPr/>
        </p:nvSpPr>
        <p:spPr>
          <a:xfrm rot="16200000">
            <a:off x="-1337838" y="2313227"/>
            <a:ext cx="3147570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Recruitment uncertainty</a:t>
            </a:r>
            <a:endParaRPr lang="en-US" sz="1600" b="1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549943" y="476672"/>
            <a:ext cx="4248472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Other sources of uncertainty</a:t>
            </a:r>
            <a:endParaRPr lang="en-US" sz="1600" b="1" u="sng" dirty="0"/>
          </a:p>
        </p:txBody>
      </p:sp>
      <p:sp>
        <p:nvSpPr>
          <p:cNvPr id="49" name="ZoneTexte 48"/>
          <p:cNvSpPr txBox="1"/>
          <p:nvPr/>
        </p:nvSpPr>
        <p:spPr>
          <a:xfrm>
            <a:off x="5055960" y="4525971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chemeClr val="bg1"/>
                </a:solidFill>
              </a:rPr>
              <a:t>Management scenarios </a:t>
            </a:r>
            <a:r>
              <a:rPr lang="en-US" sz="3200" u="sng" dirty="0" smtClean="0">
                <a:solidFill>
                  <a:schemeClr val="bg1"/>
                </a:solidFill>
              </a:rPr>
              <a:t>assessment under uncertainty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4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50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51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520151" y="2048973"/>
            <a:ext cx="706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reference</a:t>
            </a:r>
            <a:endParaRPr lang="en-US" sz="800" dirty="0"/>
          </a:p>
        </p:txBody>
      </p:sp>
      <p:sp>
        <p:nvSpPr>
          <p:cNvPr id="52" name="ZoneTexte 51"/>
          <p:cNvSpPr txBox="1"/>
          <p:nvPr/>
        </p:nvSpPr>
        <p:spPr>
          <a:xfrm>
            <a:off x="6718180" y="2040646"/>
            <a:ext cx="706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 smtClean="0"/>
              <a:t>optimistic</a:t>
            </a:r>
            <a:endParaRPr lang="fr-FR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2" grpId="0" animBg="1"/>
      <p:bldP spid="14" grpId="0" animBg="1"/>
      <p:bldP spid="15" grpId="0" animBg="1"/>
      <p:bldP spid="1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539552" y="5085184"/>
            <a:ext cx="3960440" cy="1512168"/>
            <a:chOff x="539552" y="3284984"/>
            <a:chExt cx="3960440" cy="1512168"/>
          </a:xfrm>
        </p:grpSpPr>
        <p:pic>
          <p:nvPicPr>
            <p:cNvPr id="20" name="Image 19"/>
            <p:cNvPicPr/>
            <p:nvPr/>
          </p:nvPicPr>
          <p:blipFill>
            <a:blip r:embed="rId3" cstate="print"/>
            <a:srcRect t="10549" b="6329"/>
            <a:stretch>
              <a:fillRect/>
            </a:stretch>
          </p:blipFill>
          <p:spPr bwMode="auto">
            <a:xfrm>
              <a:off x="539552" y="3284984"/>
              <a:ext cx="3960440" cy="1512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971600" y="3356992"/>
              <a:ext cx="1152128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12"/>
          <p:cNvGrpSpPr/>
          <p:nvPr/>
        </p:nvGrpSpPr>
        <p:grpSpPr>
          <a:xfrm>
            <a:off x="539552" y="3068960"/>
            <a:ext cx="3960440" cy="1512168"/>
            <a:chOff x="827584" y="1628800"/>
            <a:chExt cx="6768752" cy="2448272"/>
          </a:xfrm>
        </p:grpSpPr>
        <p:pic>
          <p:nvPicPr>
            <p:cNvPr id="11" name="Image 10"/>
            <p:cNvPicPr/>
            <p:nvPr/>
          </p:nvPicPr>
          <p:blipFill>
            <a:blip r:embed="rId4" cstate="print"/>
            <a:srcRect t="10661" b="7227"/>
            <a:stretch>
              <a:fillRect/>
            </a:stretch>
          </p:blipFill>
          <p:spPr bwMode="auto">
            <a:xfrm>
              <a:off x="827584" y="1628800"/>
              <a:ext cx="6768752" cy="2448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475656" y="1789084"/>
              <a:ext cx="2016225" cy="1008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860032" y="3068960"/>
            <a:ext cx="3888432" cy="1512168"/>
            <a:chOff x="827584" y="4365104"/>
            <a:chExt cx="6768752" cy="2331348"/>
          </a:xfrm>
        </p:grpSpPr>
        <p:pic>
          <p:nvPicPr>
            <p:cNvPr id="24" name="Image 23"/>
            <p:cNvPicPr/>
            <p:nvPr/>
          </p:nvPicPr>
          <p:blipFill>
            <a:blip r:embed="rId5" cstate="print"/>
            <a:srcRect t="11499" r="3205" b="8214"/>
            <a:stretch>
              <a:fillRect/>
            </a:stretch>
          </p:blipFill>
          <p:spPr bwMode="auto">
            <a:xfrm>
              <a:off x="827584" y="4365104"/>
              <a:ext cx="6768752" cy="23313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537616" y="4470600"/>
              <a:ext cx="2016224" cy="964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Picture 3" descr="C:\Documents and Settings\bpreuss\Bureau\CoralTrout_Plectropomus leopard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653136"/>
            <a:ext cx="936104" cy="3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7" cstate="print"/>
          <a:srcRect l="4330" t="1575" r="4724" b="44882"/>
          <a:stretch>
            <a:fillRect/>
          </a:stretch>
        </p:blipFill>
        <p:spPr bwMode="auto">
          <a:xfrm>
            <a:off x="107504" y="2564904"/>
            <a:ext cx="1008112" cy="4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e 33"/>
          <p:cNvGrpSpPr/>
          <p:nvPr/>
        </p:nvGrpSpPr>
        <p:grpSpPr>
          <a:xfrm>
            <a:off x="4860032" y="5085184"/>
            <a:ext cx="3888432" cy="1512168"/>
            <a:chOff x="4860032" y="3284984"/>
            <a:chExt cx="3888432" cy="1512168"/>
          </a:xfrm>
        </p:grpSpPr>
        <p:pic>
          <p:nvPicPr>
            <p:cNvPr id="21" name="Image 20"/>
            <p:cNvPicPr/>
            <p:nvPr/>
          </p:nvPicPr>
          <p:blipFill>
            <a:blip r:embed="rId8" cstate="print"/>
            <a:srcRect t="11317" r="3077" b="8436"/>
            <a:stretch>
              <a:fillRect/>
            </a:stretch>
          </p:blipFill>
          <p:spPr bwMode="auto">
            <a:xfrm>
              <a:off x="4860032" y="3284984"/>
              <a:ext cx="3888432" cy="1512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5220072" y="3356992"/>
              <a:ext cx="1152128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Ellipse 38"/>
          <p:cNvSpPr/>
          <p:nvPr/>
        </p:nvSpPr>
        <p:spPr>
          <a:xfrm>
            <a:off x="4067944" y="4149080"/>
            <a:ext cx="216024" cy="28803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067944" y="6165304"/>
            <a:ext cx="216024" cy="28803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8430288" y="3645024"/>
            <a:ext cx="288032" cy="79208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8460432" y="5877272"/>
            <a:ext cx="216024" cy="21602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space réservé du contenu 2"/>
          <p:cNvSpPr>
            <a:spLocks noGrp="1"/>
          </p:cNvSpPr>
          <p:nvPr>
            <p:ph idx="1"/>
          </p:nvPr>
        </p:nvSpPr>
        <p:spPr>
          <a:xfrm>
            <a:off x="971600" y="2636912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bg2"/>
                </a:solidFill>
              </a:rPr>
              <a:t>	Population </a:t>
            </a:r>
            <a:r>
              <a:rPr lang="fr-FR" sz="2000" dirty="0" err="1" smtClean="0">
                <a:solidFill>
                  <a:schemeClr val="bg2"/>
                </a:solidFill>
              </a:rPr>
              <a:t>biomass</a:t>
            </a:r>
            <a:r>
              <a:rPr lang="fr-FR" sz="2000" dirty="0" smtClean="0">
                <a:solidFill>
                  <a:schemeClr val="bg2"/>
                </a:solidFill>
              </a:rPr>
              <a:t>			Catches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657674" cy="1143000"/>
          </a:xfrm>
        </p:spPr>
        <p:txBody>
          <a:bodyPr>
            <a:noAutofit/>
          </a:bodyPr>
          <a:lstStyle/>
          <a:p>
            <a:r>
              <a:rPr lang="fr-FR" sz="4000" u="sng" dirty="0">
                <a:solidFill>
                  <a:schemeClr val="bg1"/>
                </a:solidFill>
              </a:rPr>
              <a:t>Management scenarios </a:t>
            </a:r>
            <a:r>
              <a:rPr lang="en-US" sz="4000" u="sng" dirty="0">
                <a:solidFill>
                  <a:schemeClr val="bg1"/>
                </a:solidFill>
              </a:rPr>
              <a:t>assessment</a:t>
            </a:r>
            <a:endParaRPr lang="fr-FR" sz="4000" u="sng" dirty="0">
              <a:solidFill>
                <a:schemeClr val="bg1"/>
              </a:solidFill>
            </a:endParaRPr>
          </a:p>
        </p:txBody>
      </p:sp>
      <p:grpSp>
        <p:nvGrpSpPr>
          <p:cNvPr id="49" name="Groupe 20"/>
          <p:cNvGrpSpPr/>
          <p:nvPr/>
        </p:nvGrpSpPr>
        <p:grpSpPr>
          <a:xfrm>
            <a:off x="827584" y="1484784"/>
            <a:ext cx="1450810" cy="892552"/>
            <a:chOff x="1104966" y="2032836"/>
            <a:chExt cx="1450810" cy="892552"/>
          </a:xfrm>
        </p:grpSpPr>
        <p:sp>
          <p:nvSpPr>
            <p:cNvPr id="50" name="ZoneTexte 49"/>
            <p:cNvSpPr txBox="1"/>
            <p:nvPr/>
          </p:nvSpPr>
          <p:spPr>
            <a:xfrm>
              <a:off x="1104966" y="2032836"/>
              <a:ext cx="145081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300" dirty="0" smtClean="0"/>
                <a:t>Statu quo</a:t>
              </a:r>
            </a:p>
            <a:p>
              <a:r>
                <a:rPr lang="fr-FR" sz="1300" dirty="0"/>
                <a:t>10 pro</a:t>
              </a:r>
            </a:p>
            <a:p>
              <a:r>
                <a:rPr lang="fr-FR" sz="1300" dirty="0" err="1"/>
                <a:t>Legal</a:t>
              </a:r>
              <a:r>
                <a:rPr lang="fr-FR" sz="1300" dirty="0"/>
                <a:t> size</a:t>
              </a:r>
              <a:endParaRPr lang="fr-FR" sz="1300" dirty="0" smtClean="0"/>
            </a:p>
            <a:p>
              <a:r>
                <a:rPr lang="fr-FR" sz="1300" dirty="0" smtClean="0"/>
                <a:t>MPA</a:t>
              </a:r>
              <a:endParaRPr lang="fr-FR" sz="1300" dirty="0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2051720" y="2180356"/>
              <a:ext cx="48030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2050962" y="2397138"/>
              <a:ext cx="480306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2051720" y="2588654"/>
              <a:ext cx="4803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2051720" y="2780928"/>
              <a:ext cx="480306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ZoneTexte 54"/>
          <p:cNvSpPr txBox="1"/>
          <p:nvPr/>
        </p:nvSpPr>
        <p:spPr>
          <a:xfrm>
            <a:off x="3923928" y="3789040"/>
            <a:ext cx="5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H1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3851920" y="3284984"/>
            <a:ext cx="5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H2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3851920" y="5733256"/>
            <a:ext cx="5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H1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3779912" y="5229200"/>
            <a:ext cx="5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H2</a:t>
            </a:r>
            <a:endParaRPr lang="fr-FR" dirty="0"/>
          </a:p>
        </p:txBody>
      </p:sp>
      <p:sp>
        <p:nvSpPr>
          <p:cNvPr id="5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60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9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61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08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Image 7"/>
          <p:cNvPicPr>
            <a:picLocks noChangeAspect="1" noChangeArrowheads="1"/>
          </p:cNvPicPr>
          <p:nvPr/>
        </p:nvPicPr>
        <p:blipFill>
          <a:blip r:embed="rId3" cstate="print"/>
          <a:srcRect t="14627" r="2373" b="9851"/>
          <a:stretch>
            <a:fillRect/>
          </a:stretch>
        </p:blipFill>
        <p:spPr bwMode="auto">
          <a:xfrm>
            <a:off x="2157238" y="1544290"/>
            <a:ext cx="5799138" cy="19272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427" name="Image 10"/>
          <p:cNvPicPr>
            <a:picLocks noChangeAspect="1" noChangeArrowheads="1"/>
          </p:cNvPicPr>
          <p:nvPr/>
        </p:nvPicPr>
        <p:blipFill>
          <a:blip r:embed="rId4" cstate="print"/>
          <a:srcRect t="14050" r="2499" b="9309"/>
          <a:stretch>
            <a:fillRect/>
          </a:stretch>
        </p:blipFill>
        <p:spPr bwMode="auto">
          <a:xfrm>
            <a:off x="2157238" y="3543523"/>
            <a:ext cx="5799138" cy="21177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0" y="238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0" y="541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9" name="Picture 3" descr="C:\Documents and Settings\bpreuss\Bureau\CoralTrout_Plectropomus leopard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43523"/>
            <a:ext cx="936104" cy="3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 l="4330" t="1575" r="4724" b="44882"/>
          <a:stretch>
            <a:fillRect/>
          </a:stretch>
        </p:blipFill>
        <p:spPr bwMode="auto">
          <a:xfrm>
            <a:off x="827584" y="1527299"/>
            <a:ext cx="1008112" cy="4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657674" cy="1143000"/>
          </a:xfrm>
        </p:spPr>
        <p:txBody>
          <a:bodyPr>
            <a:noAutofit/>
          </a:bodyPr>
          <a:lstStyle/>
          <a:p>
            <a:r>
              <a:rPr lang="fr-FR" sz="4000" u="sng" dirty="0">
                <a:solidFill>
                  <a:schemeClr val="bg1"/>
                </a:solidFill>
              </a:rPr>
              <a:t>Management scenarios </a:t>
            </a:r>
            <a:r>
              <a:rPr lang="en-US" sz="4000" u="sng" dirty="0">
                <a:solidFill>
                  <a:schemeClr val="bg1"/>
                </a:solidFill>
              </a:rPr>
              <a:t>assessment</a:t>
            </a:r>
            <a:endParaRPr lang="fr-FR" sz="4000" u="sng" dirty="0">
              <a:solidFill>
                <a:schemeClr val="bg1"/>
              </a:solidFill>
            </a:endParaRPr>
          </a:p>
        </p:txBody>
      </p:sp>
      <p:sp>
        <p:nvSpPr>
          <p:cNvPr id="2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7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7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28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87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900608" y="5095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900608" y="555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12581"/>
              </p:ext>
            </p:extLst>
          </p:nvPr>
        </p:nvGraphicFramePr>
        <p:xfrm>
          <a:off x="3451064" y="1916832"/>
          <a:ext cx="5081376" cy="447271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18695"/>
                <a:gridCol w="1378042"/>
                <a:gridCol w="295582"/>
                <a:gridCol w="1235576"/>
                <a:gridCol w="1253481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/>
                        <a:t>Zone</a:t>
                      </a:r>
                      <a:endParaRPr lang="fr-FR" sz="14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/>
                        <a:t>Zone</a:t>
                      </a:r>
                      <a:endParaRPr lang="fr-FR" sz="14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3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Sud-AMP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0.2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Sud-Int-AMP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128.3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Corne </a:t>
                      </a:r>
                      <a:r>
                        <a:rPr lang="fr-FR" sz="1100" b="1" dirty="0"/>
                        <a:t>Sud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/>
                        <a:t>0.0</a:t>
                      </a:r>
                      <a:endParaRPr lang="fr-FR" sz="16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Corne </a:t>
                      </a:r>
                      <a:r>
                        <a:rPr lang="fr-FR" sz="1100" b="1" dirty="0"/>
                        <a:t>Sud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0.01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Sud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/>
                        <a:t>-0.2</a:t>
                      </a:r>
                      <a:endParaRPr lang="fr-FR" sz="16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Sud-Int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-32.3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Centre-AMP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0.0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Sud-Barr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-10.5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Centre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0.0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Sud-Côte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/>
                        <a:t>0.0</a:t>
                      </a:r>
                      <a:endParaRPr lang="fr-FR" sz="16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Nord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0.0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Centre-Inter-AMP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/>
                        <a:t>0.0</a:t>
                      </a:r>
                      <a:endParaRPr lang="fr-FR" sz="16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 dirty="0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Centre-Inter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/>
                        <a:t>-0.1</a:t>
                      </a:r>
                      <a:endParaRPr lang="fr-FR" sz="16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 dirty="0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Centre-Barr-AMP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/>
                        <a:t>0.0</a:t>
                      </a:r>
                      <a:endParaRPr lang="fr-FR" sz="16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 dirty="0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Centre-Barr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/>
                        <a:t>-0.1</a:t>
                      </a:r>
                      <a:endParaRPr lang="fr-FR" sz="16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Centre-Côte-AMP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/>
                        <a:t>--</a:t>
                      </a:r>
                      <a:endParaRPr lang="fr-FR" sz="16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Centre-côte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-0.2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Nord-Int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-0.2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Nord-Barr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/>
                        <a:t>-0.2</a:t>
                      </a:r>
                      <a:endParaRPr lang="fr-FR" sz="1600" b="1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  <a:tr h="278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b="1" dirty="0">
                        <a:latin typeface="Calibri"/>
                        <a:ea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/>
                        <a:t>  Nord-Côte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/>
                        <a:t>-0.2</a:t>
                      </a:r>
                      <a:endParaRPr lang="fr-FR" sz="16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</a:tr>
            </a:tbl>
          </a:graphicData>
        </a:graphic>
      </p:graphicFrame>
      <p:sp>
        <p:nvSpPr>
          <p:cNvPr id="14" name="Ellipse 13"/>
          <p:cNvSpPr/>
          <p:nvPr/>
        </p:nvSpPr>
        <p:spPr>
          <a:xfrm>
            <a:off x="7543800" y="2492896"/>
            <a:ext cx="720080" cy="28803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553848" y="3058912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555520" y="3365368"/>
            <a:ext cx="720080" cy="2277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51064" y="2492896"/>
            <a:ext cx="936104" cy="288032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43352" y="2492896"/>
            <a:ext cx="936104" cy="288032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3" descr="C:\Documents and Settings\bpreuss\Bureau\CoralTrout_Plectropomus leopar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504" y="1998888"/>
            <a:ext cx="936104" cy="3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/>
          <a:srcRect l="4330" t="1575" r="4724" b="44882"/>
          <a:stretch>
            <a:fillRect/>
          </a:stretch>
        </p:blipFill>
        <p:spPr bwMode="auto">
          <a:xfrm>
            <a:off x="4603192" y="1998888"/>
            <a:ext cx="1008112" cy="4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u="sng" dirty="0" smtClean="0">
                <a:solidFill>
                  <a:schemeClr val="bg1"/>
                </a:solidFill>
              </a:rPr>
              <a:t>Focus on MPA</a:t>
            </a:r>
            <a:endParaRPr lang="fr-FR" sz="4000" u="sng" dirty="0">
              <a:solidFill>
                <a:schemeClr val="bg1"/>
              </a:solidFill>
            </a:endParaRPr>
          </a:p>
        </p:txBody>
      </p:sp>
      <p:sp>
        <p:nvSpPr>
          <p:cNvPr id="34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8800"/>
            <a:ext cx="324036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Local effect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Biomass variation (%) between scenario </a:t>
            </a:r>
            <a:r>
              <a:rPr lang="en-US" sz="2000" i="1" dirty="0" err="1" smtClean="0">
                <a:solidFill>
                  <a:schemeClr val="bg1"/>
                </a:solidFill>
              </a:rPr>
              <a:t>statu</a:t>
            </a:r>
            <a:r>
              <a:rPr lang="en-US" sz="2000" i="1" dirty="0" smtClean="0">
                <a:solidFill>
                  <a:schemeClr val="bg1"/>
                </a:solidFill>
              </a:rPr>
              <a:t> quo</a:t>
            </a:r>
            <a:r>
              <a:rPr lang="en-US" sz="2000" dirty="0" smtClean="0">
                <a:solidFill>
                  <a:schemeClr val="bg1"/>
                </a:solidFill>
              </a:rPr>
              <a:t> and scenario MPA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36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5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37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80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Conclusion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Scenarios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Conclusion</a:t>
            </a:r>
          </a:p>
        </p:txBody>
      </p:sp>
      <p:pic>
        <p:nvPicPr>
          <p:cNvPr id="8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9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61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3"/>
          <p:cNvSpPr txBox="1">
            <a:spLocks noChangeArrowheads="1"/>
          </p:cNvSpPr>
          <p:nvPr/>
        </p:nvSpPr>
        <p:spPr bwMode="auto">
          <a:xfrm>
            <a:off x="6516216" y="6627168"/>
            <a:ext cx="26277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900" b="1" i="1" dirty="0" smtClean="0"/>
              <a:t>Soutenance </a:t>
            </a:r>
            <a:r>
              <a:rPr lang="fr-FR" sz="900" b="1" i="1" dirty="0"/>
              <a:t>de </a:t>
            </a:r>
            <a:r>
              <a:rPr lang="fr-FR" sz="900" b="1" i="1" dirty="0" smtClean="0"/>
              <a:t>thèse B. PREUSS - 8 octobre 2012</a:t>
            </a:r>
            <a:endParaRPr lang="fr-FR" sz="900" b="1" i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589528" y="620688"/>
            <a:ext cx="2448272" cy="3024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Fish populations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385856" y="620688"/>
            <a:ext cx="2304256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Fisheries</a:t>
            </a:r>
            <a:endParaRPr lang="fr-FR" sz="1400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1589528" y="980728"/>
            <a:ext cx="2448272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pic>
        <p:nvPicPr>
          <p:cNvPr id="19" name="Picture 2" descr="D:\Bastien\Sur Bureau\These_ISIS_Noumea\Illustrations\Illustration couches\Sables F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13896" y="1792912"/>
            <a:ext cx="148296" cy="14155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TopUp">
              <a:rot lat="18600000" lon="19200000" rev="3000000"/>
            </a:camera>
            <a:lightRig rig="threePt" dir="t"/>
          </a:scene3d>
        </p:spPr>
      </p:pic>
      <p:pic>
        <p:nvPicPr>
          <p:cNvPr id="20" name="Picture 3" descr="D:\Bastien\Sur Bureau\These_ISIS_Noumea\Illustrations\Illustration couches\Granulometr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61752" y="1782864"/>
            <a:ext cx="157990" cy="15080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TopUp">
              <a:rot lat="18600000" lon="19200000" rev="3000000"/>
            </a:camera>
            <a:lightRig rig="threePt" dir="t"/>
          </a:scene3d>
        </p:spPr>
      </p:pic>
      <p:pic>
        <p:nvPicPr>
          <p:cNvPr id="21" name="Image 20" descr="Geomorph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329704" y="1794584"/>
            <a:ext cx="157990" cy="15080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TopUp">
              <a:rot lat="18600000" lon="19200000" rev="3000000"/>
            </a:camera>
            <a:lightRig rig="threePt" dir="t"/>
          </a:scene3d>
        </p:spPr>
      </p:pic>
      <p:sp>
        <p:nvSpPr>
          <p:cNvPr id="22" name="Rectangle à coins arrondis 21"/>
          <p:cNvSpPr/>
          <p:nvPr/>
        </p:nvSpPr>
        <p:spPr>
          <a:xfrm>
            <a:off x="1589528" y="1988840"/>
            <a:ext cx="2448272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Lack</a:t>
            </a:r>
            <a:r>
              <a:rPr lang="fr-FR" sz="1400" dirty="0" smtClean="0"/>
              <a:t> of </a:t>
            </a:r>
            <a:r>
              <a:rPr lang="fr-FR" sz="1400" dirty="0" err="1" smtClean="0"/>
              <a:t>knowledge</a:t>
            </a:r>
            <a:endParaRPr lang="fr-FR" sz="1400" dirty="0" smtClean="0"/>
          </a:p>
          <a:p>
            <a:pPr algn="ctr"/>
            <a:r>
              <a:rPr lang="fr-FR" sz="1400" dirty="0" err="1" smtClean="0"/>
              <a:t>Uncertainty</a:t>
            </a:r>
            <a:endParaRPr lang="fr-FR" sz="1400" dirty="0" smtClean="0"/>
          </a:p>
          <a:p>
            <a:pPr algn="ctr"/>
            <a:r>
              <a:rPr lang="fr-FR" sz="1000" dirty="0" smtClean="0"/>
              <a:t>(Reproduction – </a:t>
            </a:r>
            <a:r>
              <a:rPr lang="fr-FR" sz="1000" dirty="0" err="1" smtClean="0"/>
              <a:t>recruitement</a:t>
            </a:r>
            <a:r>
              <a:rPr lang="fr-FR" sz="1000" dirty="0" smtClean="0"/>
              <a:t> ; </a:t>
            </a:r>
            <a:r>
              <a:rPr lang="fr-FR" sz="1000" dirty="0"/>
              <a:t> </a:t>
            </a:r>
            <a:r>
              <a:rPr lang="fr-FR" sz="1000" dirty="0" smtClean="0"/>
              <a:t>stock </a:t>
            </a:r>
            <a:r>
              <a:rPr lang="fr-FR" sz="1000" dirty="0" err="1" smtClean="0"/>
              <a:t>assessment</a:t>
            </a:r>
            <a:r>
              <a:rPr lang="fr-FR" sz="1000" dirty="0" smtClean="0"/>
              <a:t>)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385856" y="960632"/>
            <a:ext cx="2304256" cy="956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 smtClean="0"/>
          </a:p>
        </p:txBody>
      </p:sp>
      <p:sp>
        <p:nvSpPr>
          <p:cNvPr id="25" name="Rectangle à coins arrondis 24"/>
          <p:cNvSpPr/>
          <p:nvPr/>
        </p:nvSpPr>
        <p:spPr>
          <a:xfrm>
            <a:off x="5385856" y="1916832"/>
            <a:ext cx="2304256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Lack</a:t>
            </a:r>
            <a:r>
              <a:rPr lang="fr-FR" sz="1400" dirty="0"/>
              <a:t> of </a:t>
            </a:r>
            <a:r>
              <a:rPr lang="fr-FR" sz="1400" dirty="0" err="1"/>
              <a:t>knowledge</a:t>
            </a:r>
            <a:endParaRPr lang="fr-FR" sz="1400" dirty="0"/>
          </a:p>
          <a:p>
            <a:pPr algn="ctr"/>
            <a:r>
              <a:rPr lang="fr-FR" sz="1400" dirty="0" err="1"/>
              <a:t>Uncertainty</a:t>
            </a:r>
            <a:endParaRPr lang="fr-FR" sz="1400" dirty="0"/>
          </a:p>
          <a:p>
            <a:pPr algn="ctr"/>
            <a:r>
              <a:rPr lang="fr-FR" sz="1000" dirty="0" smtClean="0"/>
              <a:t>(</a:t>
            </a:r>
            <a:r>
              <a:rPr lang="fr-FR" sz="1000" dirty="0" err="1" smtClean="0"/>
              <a:t>precision</a:t>
            </a:r>
            <a:r>
              <a:rPr lang="fr-FR" sz="1000" dirty="0" smtClean="0"/>
              <a:t> of data)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43" y="1340769"/>
            <a:ext cx="545553" cy="44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1651488" y="98240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Knowledges</a:t>
            </a:r>
            <a:r>
              <a:rPr lang="fr-FR" sz="1400" dirty="0" smtClean="0"/>
              <a:t> </a:t>
            </a:r>
            <a:r>
              <a:rPr lang="fr-FR" sz="1400" dirty="0" err="1" smtClean="0"/>
              <a:t>review</a:t>
            </a:r>
            <a:r>
              <a:rPr lang="fr-FR" sz="1400" dirty="0" smtClean="0"/>
              <a:t> and data </a:t>
            </a:r>
            <a:r>
              <a:rPr lang="fr-FR" sz="1400" dirty="0" err="1" smtClean="0"/>
              <a:t>analysis</a:t>
            </a:r>
            <a:endParaRPr lang="fr-FR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6048" y="1608704"/>
            <a:ext cx="211632" cy="16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9255" y="1623395"/>
            <a:ext cx="216377" cy="17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3704" y="1611921"/>
            <a:ext cx="239427" cy="1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bpreuss\Bureau\CoralTrout_Plectropomus leopardu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6191" y="1494832"/>
            <a:ext cx="158248" cy="8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 cstate="print"/>
          <a:srcRect l="4330" t="1575" r="4724" b="44882"/>
          <a:stretch>
            <a:fillRect/>
          </a:stretch>
        </p:blipFill>
        <p:spPr bwMode="auto">
          <a:xfrm>
            <a:off x="2319302" y="1477656"/>
            <a:ext cx="184775" cy="10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Nauni_u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05520" y="1477953"/>
            <a:ext cx="184775" cy="119357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35496" y="2060848"/>
            <a:ext cx="93610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Research</a:t>
            </a:r>
            <a:r>
              <a:rPr lang="fr-FR" sz="1400" dirty="0" smtClean="0">
                <a:solidFill>
                  <a:schemeClr val="bg1"/>
                </a:solidFill>
              </a:rPr>
              <a:t> goal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H="1">
            <a:off x="1001744" y="2348880"/>
            <a:ext cx="504056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528200" y="1002496"/>
            <a:ext cx="2016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Field and data </a:t>
            </a:r>
            <a:r>
              <a:rPr lang="fr-FR" sz="1400" dirty="0" err="1" smtClean="0"/>
              <a:t>analysis</a:t>
            </a:r>
            <a:endParaRPr lang="fr-FR" sz="1400" dirty="0" smtClean="0"/>
          </a:p>
          <a:p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5561688" y="1380961"/>
            <a:ext cx="423648" cy="356044"/>
            <a:chOff x="6660232" y="3284984"/>
            <a:chExt cx="2304256" cy="1728192"/>
          </a:xfrm>
        </p:grpSpPr>
        <p:sp>
          <p:nvSpPr>
            <p:cNvPr id="27" name="Rectangle 26"/>
            <p:cNvSpPr/>
            <p:nvPr/>
          </p:nvSpPr>
          <p:spPr>
            <a:xfrm>
              <a:off x="6660232" y="3284984"/>
              <a:ext cx="2304256" cy="17281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804248" y="3429000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668344" y="386104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092280" y="386104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380312" y="422108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956376" y="422108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380312" y="3429000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8192496" y="386104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7884368" y="3429000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8460432" y="3429000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668344" y="458112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8316416" y="458112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020272" y="458112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7919864" y="2329135"/>
            <a:ext cx="122413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Management goal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7740352" y="2132856"/>
            <a:ext cx="288032" cy="1440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098088" y="1052736"/>
            <a:ext cx="1224136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Constraint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Data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395536" y="4365104"/>
            <a:ext cx="1512168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Scenarios </a:t>
            </a:r>
            <a:r>
              <a:rPr lang="fr-FR" sz="1400" dirty="0" err="1" smtClean="0"/>
              <a:t>assessment</a:t>
            </a:r>
            <a:endParaRPr lang="fr-FR" sz="1400" dirty="0" smtClean="0"/>
          </a:p>
        </p:txBody>
      </p:sp>
      <p:sp>
        <p:nvSpPr>
          <p:cNvPr id="54" name="ZoneTexte 53"/>
          <p:cNvSpPr txBox="1"/>
          <p:nvPr/>
        </p:nvSpPr>
        <p:spPr>
          <a:xfrm>
            <a:off x="2123728" y="5229200"/>
            <a:ext cx="1224136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Constraint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Computer </a:t>
            </a:r>
            <a:r>
              <a:rPr lang="fr-FR" sz="1400" dirty="0" err="1" smtClean="0">
                <a:solidFill>
                  <a:schemeClr val="bg1"/>
                </a:solidFill>
              </a:rPr>
              <a:t>capability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1979712" y="4869160"/>
            <a:ext cx="1656184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au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20299"/>
              </p:ext>
            </p:extLst>
          </p:nvPr>
        </p:nvGraphicFramePr>
        <p:xfrm>
          <a:off x="3635896" y="3789040"/>
          <a:ext cx="4464496" cy="270889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92091"/>
                <a:gridCol w="637531"/>
                <a:gridCol w="779794"/>
                <a:gridCol w="454880"/>
                <a:gridCol w="720080"/>
                <a:gridCol w="720080"/>
                <a:gridCol w="360040"/>
              </a:tblGrid>
              <a:tr h="2674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Populations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Captures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03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054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MPA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69243">
                <a:tc>
                  <a:txBody>
                    <a:bodyPr/>
                    <a:lstStyle/>
                    <a:p>
                      <a:r>
                        <a:rPr lang="fr-FR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Legal</a:t>
                      </a: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size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++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- -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054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+ 10 pro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++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4" name="Picture 3" descr="C:\Documents and Settings\bpreuss\Bureau\CoralTrout_Plectropomus leopardu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79367" y="4218351"/>
            <a:ext cx="55810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11" cstate="print"/>
          <a:srcRect l="4330" t="1575" r="4724" b="44882"/>
          <a:stretch>
            <a:fillRect/>
          </a:stretch>
        </p:blipFill>
        <p:spPr bwMode="auto">
          <a:xfrm>
            <a:off x="4499992" y="4229417"/>
            <a:ext cx="504056" cy="2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 descr="C:\Documents and Settings\bpreuss\Bureau\CoralTrout_Plectropomus leopardu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1168" y="4221065"/>
            <a:ext cx="55810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11" cstate="print"/>
          <a:srcRect l="4330" t="1575" r="4724" b="44882"/>
          <a:stretch>
            <a:fillRect/>
          </a:stretch>
        </p:blipFill>
        <p:spPr bwMode="auto">
          <a:xfrm>
            <a:off x="6499934" y="4232131"/>
            <a:ext cx="504056" cy="2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ZoneTexte 69"/>
          <p:cNvSpPr txBox="1"/>
          <p:nvPr/>
        </p:nvSpPr>
        <p:spPr>
          <a:xfrm>
            <a:off x="5640403" y="453652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+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73" name="Connecteur droit avec flèche 72"/>
          <p:cNvCxnSpPr>
            <a:stCxn id="22" idx="2"/>
            <a:endCxn id="53" idx="0"/>
          </p:cNvCxnSpPr>
          <p:nvPr/>
        </p:nvCxnSpPr>
        <p:spPr>
          <a:xfrm flipH="1">
            <a:off x="1151620" y="2708920"/>
            <a:ext cx="1662044" cy="165618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stCxn id="25" idx="2"/>
            <a:endCxn id="53" idx="0"/>
          </p:cNvCxnSpPr>
          <p:nvPr/>
        </p:nvCxnSpPr>
        <p:spPr>
          <a:xfrm flipH="1">
            <a:off x="1151620" y="2708920"/>
            <a:ext cx="5386364" cy="165618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Image 77" descr="isislogo.png"/>
          <p:cNvPicPr>
            <a:picLocks noChangeAspect="1"/>
          </p:cNvPicPr>
          <p:nvPr/>
        </p:nvPicPr>
        <p:blipFill>
          <a:blip r:embed="rId13" cstate="print"/>
          <a:srcRect r="31277"/>
          <a:stretch>
            <a:fillRect/>
          </a:stretch>
        </p:blipFill>
        <p:spPr>
          <a:xfrm>
            <a:off x="4211960" y="2420888"/>
            <a:ext cx="1008112" cy="3979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79" name="Espace réservé du numéro de diapositive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C1E1-CC88-41DC-88C4-14AECCDA9241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62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1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72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15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2" grpId="0" animBg="1"/>
      <p:bldP spid="24" grpId="0" animBg="1"/>
      <p:bldP spid="25" grpId="0" animBg="1"/>
      <p:bldP spid="41" grpId="0"/>
      <p:bldP spid="42" grpId="0" animBg="1"/>
      <p:bldP spid="45" grpId="0"/>
      <p:bldP spid="46" grpId="0" animBg="1"/>
      <p:bldP spid="49" grpId="0" animBg="1"/>
      <p:bldP spid="53" grpId="0" animBg="1"/>
      <p:bldP spid="54" grpId="0" animBg="1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Perspectives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283" y="1340768"/>
            <a:ext cx="8892480" cy="52565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Assessing more hypothesis of recruitment.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Assessing different types of mobility (density dependence).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Assessing different hypotheses of larval dispersal.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Assessing more management scenarios (MPA location, MPA network, large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small).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Scenarios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Conclusion</a:t>
            </a:r>
          </a:p>
        </p:txBody>
      </p:sp>
      <p:pic>
        <p:nvPicPr>
          <p:cNvPr id="8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9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60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472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2"/>
                </a:solidFill>
              </a:rPr>
              <a:t>Thank you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467544" y="1156961"/>
            <a:ext cx="7596336" cy="5073176"/>
            <a:chOff x="-551436" y="-257437"/>
            <a:chExt cx="9695436" cy="7105388"/>
          </a:xfrm>
        </p:grpSpPr>
        <p:pic>
          <p:nvPicPr>
            <p:cNvPr id="12" name="Image 11" descr="Catre Isis G 0,01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51436" y="-257437"/>
              <a:ext cx="5076056" cy="5199231"/>
            </a:xfrm>
            <a:prstGeom prst="rect">
              <a:avLst/>
            </a:prstGeom>
          </p:spPr>
        </p:pic>
        <p:pic>
          <p:nvPicPr>
            <p:cNvPr id="13" name="Image 12" descr="isislogo.png"/>
            <p:cNvPicPr>
              <a:picLocks noChangeAspect="1"/>
            </p:cNvPicPr>
            <p:nvPr/>
          </p:nvPicPr>
          <p:blipFill>
            <a:blip r:embed="rId5" cstate="print"/>
            <a:srcRect r="29457"/>
            <a:stretch>
              <a:fillRect/>
            </a:stretch>
          </p:blipFill>
          <p:spPr>
            <a:xfrm>
              <a:off x="5076056" y="0"/>
              <a:ext cx="4067944" cy="1281471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5" name="Image 14" descr="C:\Documents and Settings\bpreuss\Bureau\CoralTrout_Plectropomus leopardus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6056" y="2823882"/>
              <a:ext cx="4067944" cy="1800200"/>
            </a:xfrm>
            <a:prstGeom prst="rect">
              <a:avLst/>
            </a:prstGeom>
            <a:noFill/>
            <a:ln w="6350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17" name="Picture 4" descr="C:\Documents and Settings\bpreuss\Bureau\peche bec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5192106"/>
              <a:ext cx="2483768" cy="1655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/>
            <p:cNvPicPr>
              <a:picLocks noChangeAspect="1" noChangeArrowheads="1"/>
            </p:cNvPicPr>
            <p:nvPr/>
          </p:nvPicPr>
          <p:blipFill>
            <a:blip r:embed="rId8" cstate="print"/>
            <a:srcRect b="3221"/>
            <a:stretch>
              <a:fillRect/>
            </a:stretch>
          </p:blipFill>
          <p:spPr bwMode="auto">
            <a:xfrm>
              <a:off x="7260575" y="5182982"/>
              <a:ext cx="1216720" cy="166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9450883"/>
                </p:ext>
              </p:extLst>
            </p:nvPr>
          </p:nvGraphicFramePr>
          <p:xfrm>
            <a:off x="4135771" y="5261016"/>
            <a:ext cx="1237146" cy="15567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9" name="Equation" r:id="rId9" imgW="927100" imgH="1168400" progId="Equation.DSMT4">
                    <p:embed/>
                  </p:oleObj>
                </mc:Choice>
                <mc:Fallback>
                  <p:oleObj name="Equation" r:id="rId9" imgW="927100" imgH="116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771" y="5261016"/>
                          <a:ext cx="1237146" cy="15567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ZoneTexte 1"/>
          <p:cNvSpPr txBox="1"/>
          <p:nvPr/>
        </p:nvSpPr>
        <p:spPr>
          <a:xfrm>
            <a:off x="2483768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Bon appétit !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Scenarios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Conclusion</a:t>
            </a:r>
          </a:p>
        </p:txBody>
      </p:sp>
      <p:pic>
        <p:nvPicPr>
          <p:cNvPr id="16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11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20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92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57674" cy="1143000"/>
          </a:xfrm>
        </p:spPr>
        <p:txBody>
          <a:bodyPr>
            <a:no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Management scenarios </a:t>
            </a:r>
            <a:r>
              <a:rPr lang="en-US" u="sng" dirty="0">
                <a:solidFill>
                  <a:schemeClr val="bg1"/>
                </a:solidFill>
              </a:rPr>
              <a:t>assessment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 t="10549" b="6329"/>
          <a:stretch>
            <a:fillRect/>
          </a:stretch>
        </p:blipFill>
        <p:spPr bwMode="auto">
          <a:xfrm>
            <a:off x="395536" y="1844823"/>
            <a:ext cx="5943600" cy="2426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t="11317" r="3077" b="8436"/>
          <a:stretch>
            <a:fillRect/>
          </a:stretch>
        </p:blipFill>
        <p:spPr bwMode="auto">
          <a:xfrm>
            <a:off x="395536" y="4365104"/>
            <a:ext cx="5943600" cy="23957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5796136" y="3645024"/>
            <a:ext cx="288032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940152" y="5733256"/>
            <a:ext cx="288032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-594864" y="2830578"/>
            <a:ext cx="151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Biomass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-594864" y="5278850"/>
            <a:ext cx="151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Catch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1249" y="3203684"/>
            <a:ext cx="5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H1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711249" y="2051556"/>
            <a:ext cx="5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H2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881023" y="5363924"/>
            <a:ext cx="5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H1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929778" y="4715852"/>
            <a:ext cx="5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H2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544487" y="5042330"/>
            <a:ext cx="428242" cy="823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SA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3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5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24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  <p:grpSp>
        <p:nvGrpSpPr>
          <p:cNvPr id="47" name="Groupe 46"/>
          <p:cNvGrpSpPr/>
          <p:nvPr/>
        </p:nvGrpSpPr>
        <p:grpSpPr>
          <a:xfrm>
            <a:off x="6446714" y="1844824"/>
            <a:ext cx="2612326" cy="2426215"/>
            <a:chOff x="6446714" y="1844824"/>
            <a:chExt cx="2612326" cy="2426215"/>
          </a:xfrm>
        </p:grpSpPr>
        <p:pic>
          <p:nvPicPr>
            <p:cNvPr id="7" name="Image 10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t="14050" r="51250" b="9309"/>
            <a:stretch/>
          </p:blipFill>
          <p:spPr bwMode="auto">
            <a:xfrm>
              <a:off x="6446714" y="1844824"/>
              <a:ext cx="2612326" cy="242621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ZoneTexte 24"/>
            <p:cNvSpPr txBox="1"/>
            <p:nvPr/>
          </p:nvSpPr>
          <p:spPr>
            <a:xfrm>
              <a:off x="6876256" y="4005064"/>
              <a:ext cx="201622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Statu quo      MPA     </a:t>
              </a:r>
              <a:r>
                <a:rPr lang="fr-FR" sz="900" dirty="0" err="1" smtClean="0"/>
                <a:t>Legal</a:t>
              </a:r>
              <a:r>
                <a:rPr lang="fr-FR" sz="900" dirty="0" smtClean="0"/>
                <a:t> size     10 pro</a:t>
              </a:r>
              <a:endParaRPr lang="fr-FR" sz="900" dirty="0"/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6972014" y="4208455"/>
              <a:ext cx="48030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7572235" y="4208455"/>
              <a:ext cx="252000" cy="75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7920751" y="4209213"/>
              <a:ext cx="468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8507932" y="4209213"/>
              <a:ext cx="3240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6446714" y="4365104"/>
            <a:ext cx="2612326" cy="2395736"/>
            <a:chOff x="6446714" y="4365104"/>
            <a:chExt cx="2612326" cy="2395736"/>
          </a:xfrm>
        </p:grpSpPr>
        <p:pic>
          <p:nvPicPr>
            <p:cNvPr id="8" name="Image 10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48750" t="14050" r="2499" b="9309"/>
            <a:stretch/>
          </p:blipFill>
          <p:spPr bwMode="auto">
            <a:xfrm>
              <a:off x="6446714" y="4365104"/>
              <a:ext cx="2612326" cy="23957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ZoneTexte 25"/>
            <p:cNvSpPr txBox="1"/>
            <p:nvPr/>
          </p:nvSpPr>
          <p:spPr>
            <a:xfrm>
              <a:off x="6923756" y="6488961"/>
              <a:ext cx="201622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Statu quo      MPA     </a:t>
              </a:r>
              <a:r>
                <a:rPr lang="fr-FR" sz="900" dirty="0" err="1" smtClean="0"/>
                <a:t>Legal</a:t>
              </a:r>
              <a:r>
                <a:rPr lang="fr-FR" sz="900" dirty="0" smtClean="0"/>
                <a:t> size     10 pro</a:t>
              </a:r>
              <a:endParaRPr lang="fr-FR" sz="900" dirty="0"/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7019514" y="6668602"/>
              <a:ext cx="48030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V="1">
              <a:off x="7619735" y="6668602"/>
              <a:ext cx="252000" cy="75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7968251" y="6669360"/>
              <a:ext cx="468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8555432" y="6669360"/>
              <a:ext cx="3240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3" name="Connecteur droit avec flèche 32"/>
          <p:cNvCxnSpPr/>
          <p:nvPr/>
        </p:nvCxnSpPr>
        <p:spPr>
          <a:xfrm flipH="1" flipV="1">
            <a:off x="5436096" y="4905164"/>
            <a:ext cx="536634" cy="137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1104966" y="2032836"/>
            <a:ext cx="1450810" cy="892552"/>
            <a:chOff x="1104966" y="2032836"/>
            <a:chExt cx="1450810" cy="892552"/>
          </a:xfrm>
        </p:grpSpPr>
        <p:sp>
          <p:nvSpPr>
            <p:cNvPr id="37" name="ZoneTexte 36"/>
            <p:cNvSpPr txBox="1"/>
            <p:nvPr/>
          </p:nvSpPr>
          <p:spPr>
            <a:xfrm>
              <a:off x="1104966" y="2032836"/>
              <a:ext cx="145081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300" dirty="0" smtClean="0"/>
                <a:t>Statu quo</a:t>
              </a:r>
            </a:p>
            <a:p>
              <a:r>
                <a:rPr lang="fr-FR" sz="1300" dirty="0"/>
                <a:t>10 pro</a:t>
              </a:r>
            </a:p>
            <a:p>
              <a:r>
                <a:rPr lang="fr-FR" sz="1300" dirty="0" err="1"/>
                <a:t>Legal</a:t>
              </a:r>
              <a:r>
                <a:rPr lang="fr-FR" sz="1300" dirty="0"/>
                <a:t> size</a:t>
              </a:r>
              <a:endParaRPr lang="fr-FR" sz="1300" dirty="0" smtClean="0"/>
            </a:p>
            <a:p>
              <a:r>
                <a:rPr lang="fr-FR" sz="1300" dirty="0" smtClean="0"/>
                <a:t>MPA</a:t>
              </a:r>
              <a:endParaRPr lang="fr-FR" sz="1300" dirty="0"/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2051720" y="2180356"/>
              <a:ext cx="48030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2050962" y="2397138"/>
              <a:ext cx="480306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2051720" y="2588654"/>
              <a:ext cx="4803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2051720" y="2780928"/>
              <a:ext cx="480306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1104966" y="4530138"/>
            <a:ext cx="1450810" cy="892552"/>
            <a:chOff x="1104966" y="2032836"/>
            <a:chExt cx="1450810" cy="892552"/>
          </a:xfrm>
        </p:grpSpPr>
        <p:sp>
          <p:nvSpPr>
            <p:cNvPr id="51" name="ZoneTexte 50"/>
            <p:cNvSpPr txBox="1"/>
            <p:nvPr/>
          </p:nvSpPr>
          <p:spPr>
            <a:xfrm>
              <a:off x="1104966" y="2032836"/>
              <a:ext cx="145081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300" dirty="0" smtClean="0"/>
                <a:t>Statu quo</a:t>
              </a:r>
            </a:p>
            <a:p>
              <a:r>
                <a:rPr lang="fr-FR" sz="1300" dirty="0"/>
                <a:t>10 pro</a:t>
              </a:r>
            </a:p>
            <a:p>
              <a:r>
                <a:rPr lang="fr-FR" sz="1300" dirty="0" err="1"/>
                <a:t>Legal</a:t>
              </a:r>
              <a:r>
                <a:rPr lang="fr-FR" sz="1300" dirty="0"/>
                <a:t> size</a:t>
              </a:r>
              <a:endParaRPr lang="fr-FR" sz="1300" dirty="0" smtClean="0"/>
            </a:p>
            <a:p>
              <a:r>
                <a:rPr lang="fr-FR" sz="1300" dirty="0" smtClean="0"/>
                <a:t>MPA</a:t>
              </a:r>
              <a:endParaRPr lang="fr-FR" sz="1300" dirty="0"/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2051720" y="2180356"/>
              <a:ext cx="48030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2050962" y="2397138"/>
              <a:ext cx="480306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2051720" y="2588654"/>
              <a:ext cx="4803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2051720" y="2780928"/>
              <a:ext cx="480306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86767"/>
            <a:ext cx="7772400" cy="1470025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Context</a:t>
            </a:r>
            <a:endParaRPr lang="en-US" u="sng" dirty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7504" y="1640197"/>
            <a:ext cx="6000912" cy="5029163"/>
            <a:chOff x="1258225" y="980728"/>
            <a:chExt cx="7225048" cy="579549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4" t="7662" r="9088" b="7829"/>
            <a:stretch/>
          </p:blipFill>
          <p:spPr>
            <a:xfrm>
              <a:off x="1258225" y="980728"/>
              <a:ext cx="7225048" cy="579549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835696" y="4077072"/>
              <a:ext cx="14401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MPA (no take)</a:t>
              </a:r>
              <a:endParaRPr lang="en-US" sz="1100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393116" y="3712430"/>
              <a:ext cx="14401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Legend</a:t>
              </a:r>
              <a:endParaRPr lang="en-US" sz="1400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380236" y="4369511"/>
              <a:ext cx="30348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UNESCO World Heritage</a:t>
              </a:r>
              <a:endParaRPr lang="en-US" sz="1200" b="1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74333" y="4694381"/>
              <a:ext cx="14401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Central area</a:t>
              </a:r>
              <a:endParaRPr lang="fr-FR" sz="1100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881946" y="4967590"/>
              <a:ext cx="14401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Buffer area</a:t>
              </a:r>
              <a:endParaRPr lang="fr-FR" sz="1100" b="1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045531" y="1047470"/>
            <a:ext cx="3168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New-Caledonia: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19 058 </a:t>
            </a:r>
            <a:r>
              <a:rPr lang="fr-FR" sz="2000" dirty="0" smtClean="0">
                <a:solidFill>
                  <a:schemeClr val="bg1"/>
                </a:solidFill>
              </a:rPr>
              <a:t>km² 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19 954 </a:t>
            </a:r>
            <a:r>
              <a:rPr lang="fr-FR" sz="2000" dirty="0" smtClean="0">
                <a:solidFill>
                  <a:schemeClr val="bg1"/>
                </a:solidFill>
              </a:rPr>
              <a:t>km² </a:t>
            </a:r>
            <a:r>
              <a:rPr lang="fr-FR" sz="2000" dirty="0" err="1" smtClean="0">
                <a:solidFill>
                  <a:schemeClr val="bg1"/>
                </a:solidFill>
              </a:rPr>
              <a:t>lagoon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250 000 inhabitants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Noumea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dirty="0" smtClean="0">
                <a:solidFill>
                  <a:schemeClr val="bg1"/>
                </a:solidFill>
              </a:rPr>
              <a:t>suburbs: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170 </a:t>
            </a:r>
            <a:r>
              <a:rPr lang="en-US" sz="2000" dirty="0">
                <a:solidFill>
                  <a:schemeClr val="bg1"/>
                </a:solidFill>
              </a:rPr>
              <a:t>000 inhabitants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Important fishing pressure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Management 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MPA </a:t>
            </a:r>
            <a:r>
              <a:rPr lang="en-US" sz="1600" dirty="0">
                <a:solidFill>
                  <a:schemeClr val="bg1"/>
                </a:solidFill>
              </a:rPr>
              <a:t>network 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     (</a:t>
            </a:r>
            <a:r>
              <a:rPr lang="en-US" sz="1600" dirty="0">
                <a:solidFill>
                  <a:schemeClr val="bg1"/>
                </a:solidFill>
              </a:rPr>
              <a:t>7 units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Growing population: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Request for additional management measures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Decision support tool</a:t>
            </a:r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b="1" u="sng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17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3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300" dirty="0" smtClean="0">
                <a:solidFill>
                  <a:schemeClr val="tx1"/>
                </a:solidFill>
              </a:rPr>
              <a:t>Introduction        Démarche         Modèle         Espèces        Pêche         Calibration        </a:t>
            </a:r>
            <a:r>
              <a:rPr lang="fr-FR" sz="1300" b="1" u="sng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</a:t>
            </a:r>
            <a:r>
              <a:rPr lang="fr-FR" sz="1300" dirty="0" smtClean="0">
                <a:solidFill>
                  <a:schemeClr val="tx1"/>
                </a:solidFill>
              </a:rPr>
              <a:t>        Scénarios        Conclusion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u="sng" dirty="0" smtClean="0">
                <a:solidFill>
                  <a:schemeClr val="bg1"/>
                </a:solidFill>
              </a:rPr>
              <a:t>Méthode d’Analyse de sensibilité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996953"/>
            <a:ext cx="8643966" cy="1584175"/>
          </a:xfrm>
        </p:spPr>
        <p:txBody>
          <a:bodyPr>
            <a:normAutofit/>
          </a:bodyPr>
          <a:lstStyle/>
          <a:p>
            <a:r>
              <a:rPr lang="fr-FR" sz="2400" i="1" dirty="0" smtClean="0">
                <a:solidFill>
                  <a:schemeClr val="bg2"/>
                </a:solidFill>
              </a:rPr>
              <a:t>i</a:t>
            </a:r>
            <a:r>
              <a:rPr lang="fr-FR" sz="2400" dirty="0" smtClean="0">
                <a:solidFill>
                  <a:schemeClr val="bg2"/>
                </a:solidFill>
              </a:rPr>
              <a:t> valeurs par paramètre </a:t>
            </a:r>
          </a:p>
          <a:p>
            <a:r>
              <a:rPr lang="fr-FR" sz="2400" dirty="0" smtClean="0">
                <a:solidFill>
                  <a:schemeClr val="bg2"/>
                </a:solidFill>
              </a:rPr>
              <a:t>Si </a:t>
            </a:r>
            <a:r>
              <a:rPr lang="fr-FR" sz="2400" i="1" dirty="0" smtClean="0">
                <a:solidFill>
                  <a:schemeClr val="bg2"/>
                </a:solidFill>
              </a:rPr>
              <a:t>i</a:t>
            </a:r>
            <a:r>
              <a:rPr lang="fr-FR" sz="2400" dirty="0" smtClean="0">
                <a:solidFill>
                  <a:schemeClr val="bg2"/>
                </a:solidFill>
              </a:rPr>
              <a:t> = 2</a:t>
            </a:r>
          </a:p>
          <a:p>
            <a:r>
              <a:rPr lang="fr-FR" sz="2400" dirty="0" smtClean="0">
                <a:solidFill>
                  <a:schemeClr val="bg2"/>
                </a:solidFill>
              </a:rPr>
              <a:t>Plan d’expérience factoriel fractionnaire</a:t>
            </a:r>
          </a:p>
          <a:p>
            <a:endParaRPr lang="fr-FR" dirty="0" smtClean="0">
              <a:solidFill>
                <a:schemeClr val="bg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8984" cy="3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4976" y="1"/>
            <a:ext cx="479024" cy="33265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à coins arrondis 6"/>
          <p:cNvSpPr/>
          <p:nvPr/>
        </p:nvSpPr>
        <p:spPr>
          <a:xfrm>
            <a:off x="2123728" y="1772816"/>
            <a:ext cx="208823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Modèle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7" idx="3"/>
            <a:endCxn id="9" idx="1"/>
          </p:cNvCxnSpPr>
          <p:nvPr/>
        </p:nvCxnSpPr>
        <p:spPr>
          <a:xfrm>
            <a:off x="4211960" y="2240868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5148064" y="1988840"/>
            <a:ext cx="151216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Sorties du modèle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67518" y="240114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Paramètre x</a:t>
            </a:r>
            <a:endParaRPr lang="fr-FR" sz="1600" dirty="0"/>
          </a:p>
        </p:txBody>
      </p:sp>
      <p:sp>
        <p:nvSpPr>
          <p:cNvPr id="12" name="ZoneTexte 13"/>
          <p:cNvSpPr txBox="1">
            <a:spLocks noChangeArrowheads="1"/>
          </p:cNvSpPr>
          <p:nvPr/>
        </p:nvSpPr>
        <p:spPr bwMode="auto">
          <a:xfrm>
            <a:off x="6516216" y="6627168"/>
            <a:ext cx="26277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900" b="1" i="1" dirty="0" smtClean="0"/>
              <a:t>Soutenance </a:t>
            </a:r>
            <a:r>
              <a:rPr lang="fr-FR" sz="900" b="1" i="1" dirty="0"/>
              <a:t>de </a:t>
            </a:r>
            <a:r>
              <a:rPr lang="fr-FR" sz="900" b="1" i="1" dirty="0" smtClean="0"/>
              <a:t>thèse B. PREUSS - 8 octobre 2012</a:t>
            </a:r>
            <a:endParaRPr lang="fr-FR" sz="900" b="1" i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91680" y="3695264"/>
            <a:ext cx="432048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23528" y="4941168"/>
            <a:ext cx="1800200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Plan factoriel fractionnaire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339752" y="5661248"/>
            <a:ext cx="1872208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195736" y="342900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/>
                </a:solidFill>
              </a:rPr>
              <a:t>2</a:t>
            </a:r>
            <a:r>
              <a:rPr lang="fr-FR" sz="2400" baseline="30000" dirty="0" smtClean="0">
                <a:solidFill>
                  <a:schemeClr val="bg2"/>
                </a:solidFill>
              </a:rPr>
              <a:t>k </a:t>
            </a:r>
            <a:r>
              <a:rPr lang="fr-FR" sz="2400" dirty="0" smtClean="0">
                <a:solidFill>
                  <a:schemeClr val="bg2"/>
                </a:solidFill>
              </a:rPr>
              <a:t> simulations</a:t>
            </a:r>
            <a:endParaRPr lang="fr-FR" sz="2400" dirty="0"/>
          </a:p>
        </p:txBody>
      </p:sp>
      <p:grpSp>
        <p:nvGrpSpPr>
          <p:cNvPr id="42" name="Groupe 41"/>
          <p:cNvGrpSpPr/>
          <p:nvPr/>
        </p:nvGrpSpPr>
        <p:grpSpPr>
          <a:xfrm>
            <a:off x="4499992" y="4653136"/>
            <a:ext cx="2520280" cy="1728192"/>
            <a:chOff x="5580112" y="4653136"/>
            <a:chExt cx="2520280" cy="1728192"/>
          </a:xfrm>
        </p:grpSpPr>
        <p:sp>
          <p:nvSpPr>
            <p:cNvPr id="18" name="Rectangle 17"/>
            <p:cNvSpPr/>
            <p:nvPr/>
          </p:nvSpPr>
          <p:spPr>
            <a:xfrm>
              <a:off x="5580112" y="4653136"/>
              <a:ext cx="2520280" cy="17281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7" name="Image 36"/>
            <p:cNvPicPr/>
            <p:nvPr/>
          </p:nvPicPr>
          <p:blipFill>
            <a:blip r:embed="rId6" cstate="print"/>
            <a:srcRect l="55171" t="8864" r="6812"/>
            <a:stretch>
              <a:fillRect/>
            </a:stretch>
          </p:blipFill>
          <p:spPr bwMode="auto">
            <a:xfrm>
              <a:off x="6300192" y="5063416"/>
              <a:ext cx="1152128" cy="1224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" name="ZoneTexte 31"/>
            <p:cNvSpPr txBox="1"/>
            <p:nvPr/>
          </p:nvSpPr>
          <p:spPr>
            <a:xfrm>
              <a:off x="5580112" y="4653136"/>
              <a:ext cx="2520280" cy="338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Classement des paramètres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2267744" y="5085184"/>
            <a:ext cx="208823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Indice de sensibilité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64288" y="5157192"/>
            <a:ext cx="18722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137 simulations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soit 6 jours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2699792" y="5733257"/>
          <a:ext cx="88873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7" imgW="850680" imgH="482400" progId="Equation.DSMT4">
                  <p:embed/>
                </p:oleObj>
              </mc:Choice>
              <mc:Fallback>
                <p:oleObj name="Equation" r:id="rId7" imgW="85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733257"/>
                        <a:ext cx="88873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C1E1-CC88-41DC-88C4-14AECCDA924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mph" presetSubtype="0" repeatCount="3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repeatCount="4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/>
      <p:bldP spid="10" grpId="1"/>
      <p:bldP spid="16" grpId="0" animBg="1"/>
      <p:bldP spid="40" grpId="0"/>
      <p:bldP spid="43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Recruitment </a:t>
            </a:r>
            <a:r>
              <a:rPr lang="en-US" sz="2400" u="sng" dirty="0" smtClean="0">
                <a:solidFill>
                  <a:schemeClr val="bg1"/>
                </a:solidFill>
              </a:rPr>
              <a:t>(3 months/</a:t>
            </a:r>
            <a:r>
              <a:rPr lang="en-US" sz="2400" u="sng" dirty="0" err="1" smtClean="0">
                <a:solidFill>
                  <a:schemeClr val="bg1"/>
                </a:solidFill>
              </a:rPr>
              <a:t>yr</a:t>
            </a:r>
            <a:r>
              <a:rPr lang="en-US" sz="2400" u="sng" dirty="0" smtClean="0">
                <a:solidFill>
                  <a:schemeClr val="bg1"/>
                </a:solidFill>
              </a:rPr>
              <a:t>)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23317"/>
            <a:ext cx="9145016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Stock-recruitment: 1 simulation (red line)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Random recruitment : 35 simulations (black lines)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67" y="2780928"/>
            <a:ext cx="8351913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11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404741" y="346808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48064" y="3084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H2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5" idx="2"/>
          </p:cNvCxnSpPr>
          <p:nvPr/>
        </p:nvCxnSpPr>
        <p:spPr>
          <a:xfrm>
            <a:off x="4692773" y="3837415"/>
            <a:ext cx="457200" cy="1103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2" idx="2"/>
          </p:cNvCxnSpPr>
          <p:nvPr/>
        </p:nvCxnSpPr>
        <p:spPr>
          <a:xfrm>
            <a:off x="5436096" y="3453508"/>
            <a:ext cx="288032" cy="1113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Recruitment </a:t>
            </a:r>
            <a:r>
              <a:rPr lang="en-US" sz="2400" u="sng" dirty="0" smtClean="0">
                <a:solidFill>
                  <a:schemeClr val="bg1"/>
                </a:solidFill>
              </a:rPr>
              <a:t>(1 month/</a:t>
            </a:r>
            <a:r>
              <a:rPr lang="en-US" sz="2400" u="sng" dirty="0" err="1" smtClean="0">
                <a:solidFill>
                  <a:schemeClr val="bg1"/>
                </a:solidFill>
              </a:rPr>
              <a:t>yr</a:t>
            </a:r>
            <a:r>
              <a:rPr lang="en-US" sz="2400" u="sng" dirty="0" smtClean="0">
                <a:solidFill>
                  <a:schemeClr val="bg1"/>
                </a:solidFill>
              </a:rPr>
              <a:t>)</a:t>
            </a:r>
            <a:endParaRPr lang="fr-FR" u="sng" dirty="0"/>
          </a:p>
        </p:txBody>
      </p:sp>
      <p:grpSp>
        <p:nvGrpSpPr>
          <p:cNvPr id="18" name="Groupe 17"/>
          <p:cNvGrpSpPr/>
          <p:nvPr/>
        </p:nvGrpSpPr>
        <p:grpSpPr>
          <a:xfrm>
            <a:off x="755576" y="2996952"/>
            <a:ext cx="7488832" cy="3456384"/>
            <a:chOff x="467544" y="1700808"/>
            <a:chExt cx="7488832" cy="3456384"/>
          </a:xfrm>
        </p:grpSpPr>
        <p:pic>
          <p:nvPicPr>
            <p:cNvPr id="4" name="Image 3"/>
            <p:cNvPicPr/>
            <p:nvPr/>
          </p:nvPicPr>
          <p:blipFill>
            <a:blip r:embed="rId3" cstate="print"/>
            <a:srcRect t="12434" b="8201"/>
            <a:stretch>
              <a:fillRect/>
            </a:stretch>
          </p:blipFill>
          <p:spPr bwMode="auto">
            <a:xfrm>
              <a:off x="467544" y="1700808"/>
              <a:ext cx="7488832" cy="3456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" name="ZoneTexte 2"/>
            <p:cNvSpPr txBox="1"/>
            <p:nvPr/>
          </p:nvSpPr>
          <p:spPr>
            <a:xfrm>
              <a:off x="1115656" y="4738770"/>
              <a:ext cx="432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1</a:t>
              </a:r>
              <a:endParaRPr lang="fr-FR" sz="1200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573422" y="4748297"/>
              <a:ext cx="4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2</a:t>
              </a:r>
              <a:endParaRPr lang="fr-FR" sz="1200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051768" y="4748297"/>
              <a:ext cx="4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3</a:t>
              </a:r>
              <a:endParaRPr lang="fr-FR" sz="12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509526" y="4748297"/>
              <a:ext cx="4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4</a:t>
              </a:r>
              <a:endParaRPr lang="fr-FR" sz="12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987872" y="4748297"/>
              <a:ext cx="4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5</a:t>
              </a:r>
              <a:endParaRPr lang="fr-FR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466170" y="4748297"/>
              <a:ext cx="4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6</a:t>
              </a:r>
              <a:endParaRPr lang="fr-FR" sz="12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23976" y="4748297"/>
              <a:ext cx="4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7</a:t>
              </a:r>
              <a:endParaRPr lang="fr-FR" sz="12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394661" y="4750902"/>
              <a:ext cx="4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8</a:t>
              </a:r>
              <a:endParaRPr lang="fr-FR" sz="1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872959" y="4748297"/>
              <a:ext cx="4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9</a:t>
              </a:r>
              <a:endParaRPr lang="fr-FR" sz="12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343596" y="4748297"/>
              <a:ext cx="504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10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821942" y="4748297"/>
              <a:ext cx="504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11</a:t>
              </a:r>
              <a:endParaRPr lang="fr-FR" sz="12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287361" y="4748297"/>
              <a:ext cx="504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12</a:t>
              </a:r>
              <a:endParaRPr lang="fr-FR" sz="12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732240" y="4750902"/>
              <a:ext cx="504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13</a:t>
              </a:r>
              <a:endParaRPr lang="fr-FR" sz="12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90094" y="4750902"/>
              <a:ext cx="504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Yr</a:t>
              </a:r>
              <a:r>
                <a:rPr lang="fr-FR" sz="1200" dirty="0" smtClean="0"/>
                <a:t> 14</a:t>
              </a:r>
              <a:endParaRPr lang="fr-FR" sz="1200" dirty="0"/>
            </a:p>
          </p:txBody>
        </p:sp>
      </p:grp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35496" y="1772816"/>
            <a:ext cx="9433048" cy="315781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 year of recruitment (1 cohort) support the population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dirty="0">
                <a:solidFill>
                  <a:schemeClr val="tx1"/>
                </a:solidFill>
              </a:rPr>
              <a:t>Model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4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25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079393" y="3356992"/>
            <a:ext cx="44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H2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563888" y="1700806"/>
            <a:ext cx="208823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ISIS-Fish model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827584" y="1484784"/>
            <a:ext cx="208823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Existing knowledge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386501" y="6165304"/>
            <a:ext cx="244827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Management scenarios assessment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5229200"/>
            <a:ext cx="208823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563888" y="3429000"/>
            <a:ext cx="208823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Modeled system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4365104"/>
            <a:ext cx="208823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Calibration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660232" y="1556792"/>
            <a:ext cx="208823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 work</a:t>
            </a:r>
            <a:endParaRPr lang="en-US" dirty="0"/>
          </a:p>
        </p:txBody>
      </p:sp>
      <p:cxnSp>
        <p:nvCxnSpPr>
          <p:cNvPr id="12" name="Connecteur droit avec flèche 11"/>
          <p:cNvCxnSpPr>
            <a:stCxn id="5" idx="2"/>
            <a:endCxn id="21" idx="0"/>
          </p:cNvCxnSpPr>
          <p:nvPr/>
        </p:nvCxnSpPr>
        <p:spPr>
          <a:xfrm>
            <a:off x="4608004" y="2276870"/>
            <a:ext cx="5860" cy="720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9" idx="2"/>
            <a:endCxn id="10" idx="0"/>
          </p:cNvCxnSpPr>
          <p:nvPr/>
        </p:nvCxnSpPr>
        <p:spPr>
          <a:xfrm>
            <a:off x="4608004" y="40050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" idx="2"/>
            <a:endCxn id="8" idx="0"/>
          </p:cNvCxnSpPr>
          <p:nvPr/>
        </p:nvCxnSpPr>
        <p:spPr>
          <a:xfrm>
            <a:off x="4608004" y="49411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8" idx="2"/>
            <a:endCxn id="7" idx="0"/>
          </p:cNvCxnSpPr>
          <p:nvPr/>
        </p:nvCxnSpPr>
        <p:spPr>
          <a:xfrm>
            <a:off x="4608004" y="5877272"/>
            <a:ext cx="2633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6" idx="2"/>
            <a:endCxn id="21" idx="2"/>
          </p:cNvCxnSpPr>
          <p:nvPr/>
        </p:nvCxnSpPr>
        <p:spPr>
          <a:xfrm>
            <a:off x="1871700" y="2276872"/>
            <a:ext cx="26701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2"/>
            <a:endCxn id="21" idx="6"/>
          </p:cNvCxnSpPr>
          <p:nvPr/>
        </p:nvCxnSpPr>
        <p:spPr>
          <a:xfrm flipH="1">
            <a:off x="4685872" y="2276872"/>
            <a:ext cx="301847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3635896" y="476672"/>
            <a:ext cx="208823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Natural system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18" idx="2"/>
            <a:endCxn id="11" idx="0"/>
          </p:cNvCxnSpPr>
          <p:nvPr/>
        </p:nvCxnSpPr>
        <p:spPr>
          <a:xfrm rot="16200000" flipH="1">
            <a:off x="5976156" y="-171400"/>
            <a:ext cx="432048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8" idx="2"/>
            <a:endCxn id="6" idx="0"/>
          </p:cNvCxnSpPr>
          <p:nvPr/>
        </p:nvCxnSpPr>
        <p:spPr>
          <a:xfrm rot="5400000">
            <a:off x="3095836" y="-99392"/>
            <a:ext cx="360040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Organigramme : Connecteur 20"/>
          <p:cNvSpPr/>
          <p:nvPr/>
        </p:nvSpPr>
        <p:spPr>
          <a:xfrm>
            <a:off x="4541856" y="2996952"/>
            <a:ext cx="144016" cy="14401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>
            <a:stCxn id="21" idx="4"/>
            <a:endCxn id="9" idx="0"/>
          </p:cNvCxnSpPr>
          <p:nvPr/>
        </p:nvCxnSpPr>
        <p:spPr>
          <a:xfrm flipH="1">
            <a:off x="4608004" y="3140968"/>
            <a:ext cx="586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itre 1"/>
          <p:cNvSpPr txBox="1">
            <a:spLocks/>
          </p:cNvSpPr>
          <p:nvPr/>
        </p:nvSpPr>
        <p:spPr>
          <a:xfrm>
            <a:off x="111968" y="867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>
                <a:solidFill>
                  <a:schemeClr val="bg1"/>
                </a:solidFill>
              </a:rPr>
              <a:t>Approach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2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5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26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29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7544" y="2708920"/>
            <a:ext cx="8280920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u="sng" dirty="0" smtClean="0">
                <a:solidFill>
                  <a:schemeClr val="bg1"/>
                </a:solidFill>
              </a:rPr>
              <a:t>Model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49532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Isis-Fish 		spatially explicit population and fisheries dynamic model.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140968"/>
            <a:ext cx="2952328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Population model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779912" y="3140968"/>
            <a:ext cx="2304256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Fisheries model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00192" y="3789040"/>
            <a:ext cx="2304256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Management model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347864" y="5733256"/>
            <a:ext cx="230425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Simulation of the modeled system</a:t>
            </a:r>
            <a:endParaRPr lang="en-US" dirty="0"/>
          </a:p>
        </p:txBody>
      </p:sp>
      <p:cxnSp>
        <p:nvCxnSpPr>
          <p:cNvPr id="12" name="Connecteur droit avec flèche 11"/>
          <p:cNvCxnSpPr>
            <a:stCxn id="7" idx="2"/>
            <a:endCxn id="10" idx="0"/>
          </p:cNvCxnSpPr>
          <p:nvPr/>
        </p:nvCxnSpPr>
        <p:spPr>
          <a:xfrm rot="16200000" flipH="1">
            <a:off x="2609782" y="3843046"/>
            <a:ext cx="1368152" cy="2412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2"/>
            <a:endCxn id="10" idx="0"/>
          </p:cNvCxnSpPr>
          <p:nvPr/>
        </p:nvCxnSpPr>
        <p:spPr>
          <a:xfrm rot="5400000">
            <a:off x="4031940" y="4833156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9" idx="2"/>
            <a:endCxn id="10" idx="0"/>
          </p:cNvCxnSpPr>
          <p:nvPr/>
        </p:nvCxnSpPr>
        <p:spPr>
          <a:xfrm rot="5400000">
            <a:off x="5472100" y="3753036"/>
            <a:ext cx="1008112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67544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ISIS-Fish</a:t>
            </a:r>
            <a:endParaRPr lang="fr-FR" b="1" u="sng" dirty="0"/>
          </a:p>
        </p:txBody>
      </p:sp>
      <p:pic>
        <p:nvPicPr>
          <p:cNvPr id="18" name="Image 17" descr="isislogo.png"/>
          <p:cNvPicPr>
            <a:picLocks noChangeAspect="1"/>
          </p:cNvPicPr>
          <p:nvPr/>
        </p:nvPicPr>
        <p:blipFill>
          <a:blip r:embed="rId3" cstate="print"/>
          <a:srcRect r="31277"/>
          <a:stretch>
            <a:fillRect/>
          </a:stretch>
        </p:blipFill>
        <p:spPr>
          <a:xfrm>
            <a:off x="971600" y="1340768"/>
            <a:ext cx="2232248" cy="7218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3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4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24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47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250" y="620688"/>
            <a:ext cx="8686800" cy="1143000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chemeClr val="bg2"/>
                </a:solidFill>
              </a:rPr>
              <a:t>Population model</a:t>
            </a:r>
            <a:endParaRPr lang="fr-FR" u="sng" dirty="0">
              <a:solidFill>
                <a:schemeClr val="bg2"/>
              </a:solidFill>
            </a:endParaRPr>
          </a:p>
        </p:txBody>
      </p:sp>
      <p:grpSp>
        <p:nvGrpSpPr>
          <p:cNvPr id="3" name="Groupe 23"/>
          <p:cNvGrpSpPr/>
          <p:nvPr/>
        </p:nvGrpSpPr>
        <p:grpSpPr>
          <a:xfrm>
            <a:off x="107504" y="2996952"/>
            <a:ext cx="4320480" cy="2016224"/>
            <a:chOff x="3635896" y="2060848"/>
            <a:chExt cx="4824536" cy="2232248"/>
          </a:xfrm>
        </p:grpSpPr>
        <p:sp>
          <p:nvSpPr>
            <p:cNvPr id="23" name="Ellipse 22"/>
            <p:cNvSpPr/>
            <p:nvPr/>
          </p:nvSpPr>
          <p:spPr>
            <a:xfrm>
              <a:off x="3635896" y="2060848"/>
              <a:ext cx="4824536" cy="22322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b="1" dirty="0" smtClean="0"/>
                <a:t>Population</a:t>
              </a:r>
              <a:endParaRPr lang="fr-FR" b="1" dirty="0"/>
            </a:p>
          </p:txBody>
        </p:sp>
        <p:pic>
          <p:nvPicPr>
            <p:cNvPr id="7" name="Picture 8" descr="classes"/>
            <p:cNvPicPr>
              <a:picLocks noChangeAspect="1" noChangeArrowheads="1"/>
            </p:cNvPicPr>
            <p:nvPr/>
          </p:nvPicPr>
          <p:blipFill>
            <a:blip r:embed="rId4" cstate="print"/>
            <a:srcRect b="12131"/>
            <a:stretch>
              <a:fillRect/>
            </a:stretch>
          </p:blipFill>
          <p:spPr bwMode="auto">
            <a:xfrm>
              <a:off x="4283968" y="2780928"/>
              <a:ext cx="360045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537968" y="3100586"/>
            <a:ext cx="3300413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" name="Equation" r:id="rId5" imgW="2298700" imgH="228600" progId="Equation.DSMT4">
                    <p:embed/>
                  </p:oleObj>
                </mc:Choice>
                <mc:Fallback>
                  <p:oleObj name="Equation" r:id="rId5" imgW="22987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7968" y="3100586"/>
                          <a:ext cx="3300413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360168" y="3462536"/>
              <a:ext cx="3505200" cy="40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dirty="0"/>
                <a:t>  Age </a:t>
              </a:r>
              <a:r>
                <a:rPr lang="fr-FR" dirty="0" smtClean="0"/>
                <a:t>groups</a:t>
              </a:r>
              <a:endParaRPr lang="fr-FR" dirty="0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4436368" y="2852936"/>
              <a:ext cx="457200" cy="1524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4817368" y="2852936"/>
              <a:ext cx="457200" cy="1524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5198368" y="2852936"/>
              <a:ext cx="457200" cy="1524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5579368" y="2852936"/>
              <a:ext cx="457200" cy="1524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5960368" y="2852936"/>
              <a:ext cx="457200" cy="1524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6341368" y="2852936"/>
              <a:ext cx="457200" cy="1524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6722368" y="2852936"/>
              <a:ext cx="457200" cy="1524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7027168" y="2852936"/>
              <a:ext cx="457200" cy="1524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7331968" y="2852936"/>
              <a:ext cx="457200" cy="1524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5148064" y="2708920"/>
            <a:ext cx="3888432" cy="259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364088" y="3068960"/>
            <a:ext cx="86409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Z</a:t>
            </a:r>
            <a:r>
              <a:rPr lang="fr-FR" baseline="-25000" dirty="0" smtClean="0"/>
              <a:t>1</a:t>
            </a:r>
            <a:endParaRPr lang="fr-FR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5364088" y="3820856"/>
            <a:ext cx="86409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5364088" y="4581128"/>
            <a:ext cx="86409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6628416" y="3840952"/>
            <a:ext cx="864096" cy="57606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effectLst/>
              </a:rPr>
              <a:t>Z</a:t>
            </a:r>
            <a:r>
              <a:rPr lang="fr-FR" baseline="-25000" dirty="0" err="1" smtClean="0">
                <a:effectLst/>
              </a:rPr>
              <a:t>k</a:t>
            </a:r>
            <a:endParaRPr lang="fr-FR" baseline="-25000" dirty="0">
              <a:effectLst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41808" y="4581128"/>
            <a:ext cx="86409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6618368" y="3068960"/>
            <a:ext cx="864096" cy="57606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7884368" y="4581128"/>
            <a:ext cx="86409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Z</a:t>
            </a:r>
            <a:r>
              <a:rPr lang="fr-FR" baseline="-25000" dirty="0" err="1" smtClean="0"/>
              <a:t>m</a:t>
            </a:r>
            <a:endParaRPr lang="fr-FR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7884368" y="3829232"/>
            <a:ext cx="86409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7884368" y="3068960"/>
            <a:ext cx="86409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cxnSp>
        <p:nvCxnSpPr>
          <p:cNvPr id="38" name="Connecteur droit avec flèche 37"/>
          <p:cNvCxnSpPr>
            <a:endCxn id="40" idx="1"/>
          </p:cNvCxnSpPr>
          <p:nvPr/>
        </p:nvCxnSpPr>
        <p:spPr>
          <a:xfrm flipV="1">
            <a:off x="4427984" y="3356992"/>
            <a:ext cx="936104" cy="648072"/>
          </a:xfrm>
          <a:prstGeom prst="straightConnector1">
            <a:avLst/>
          </a:prstGeom>
          <a:ln w="31750">
            <a:solidFill>
              <a:schemeClr val="bg1">
                <a:alpha val="84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228184" y="265659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Study site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5" name="Connecteur droit avec flèche 54"/>
          <p:cNvCxnSpPr>
            <a:endCxn id="45" idx="1"/>
          </p:cNvCxnSpPr>
          <p:nvPr/>
        </p:nvCxnSpPr>
        <p:spPr>
          <a:xfrm flipV="1">
            <a:off x="4427984" y="3356992"/>
            <a:ext cx="2190384" cy="648072"/>
          </a:xfrm>
          <a:prstGeom prst="straightConnector1">
            <a:avLst/>
          </a:prstGeom>
          <a:ln w="31750">
            <a:solidFill>
              <a:schemeClr val="bg1">
                <a:alpha val="84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endCxn id="48" idx="1"/>
          </p:cNvCxnSpPr>
          <p:nvPr/>
        </p:nvCxnSpPr>
        <p:spPr>
          <a:xfrm flipV="1">
            <a:off x="4427984" y="3356992"/>
            <a:ext cx="3456384" cy="648072"/>
          </a:xfrm>
          <a:prstGeom prst="straightConnector1">
            <a:avLst/>
          </a:prstGeom>
          <a:ln w="31750">
            <a:solidFill>
              <a:schemeClr val="bg1">
                <a:alpha val="84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41" idx="1"/>
          </p:cNvCxnSpPr>
          <p:nvPr/>
        </p:nvCxnSpPr>
        <p:spPr>
          <a:xfrm>
            <a:off x="4427984" y="4005064"/>
            <a:ext cx="936104" cy="103824"/>
          </a:xfrm>
          <a:prstGeom prst="straightConnector1">
            <a:avLst/>
          </a:prstGeom>
          <a:ln w="31750">
            <a:solidFill>
              <a:schemeClr val="bg1">
                <a:alpha val="84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endCxn id="43" idx="1"/>
          </p:cNvCxnSpPr>
          <p:nvPr/>
        </p:nvCxnSpPr>
        <p:spPr>
          <a:xfrm>
            <a:off x="4427984" y="4005064"/>
            <a:ext cx="2200432" cy="123920"/>
          </a:xfrm>
          <a:prstGeom prst="straightConnector1">
            <a:avLst/>
          </a:prstGeom>
          <a:ln w="31750">
            <a:solidFill>
              <a:schemeClr val="bg1">
                <a:alpha val="84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endCxn id="47" idx="1"/>
          </p:cNvCxnSpPr>
          <p:nvPr/>
        </p:nvCxnSpPr>
        <p:spPr>
          <a:xfrm>
            <a:off x="4427984" y="4005064"/>
            <a:ext cx="3456384" cy="112200"/>
          </a:xfrm>
          <a:prstGeom prst="straightConnector1">
            <a:avLst/>
          </a:prstGeom>
          <a:ln w="31750">
            <a:solidFill>
              <a:schemeClr val="bg1">
                <a:alpha val="84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endCxn id="46" idx="1"/>
          </p:cNvCxnSpPr>
          <p:nvPr/>
        </p:nvCxnSpPr>
        <p:spPr>
          <a:xfrm>
            <a:off x="4427984" y="4005064"/>
            <a:ext cx="3456384" cy="864096"/>
          </a:xfrm>
          <a:prstGeom prst="straightConnector1">
            <a:avLst/>
          </a:prstGeom>
          <a:ln w="31750">
            <a:solidFill>
              <a:schemeClr val="bg1">
                <a:alpha val="84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endCxn id="42" idx="1"/>
          </p:cNvCxnSpPr>
          <p:nvPr/>
        </p:nvCxnSpPr>
        <p:spPr>
          <a:xfrm>
            <a:off x="4427984" y="4005064"/>
            <a:ext cx="936104" cy="864096"/>
          </a:xfrm>
          <a:prstGeom prst="straightConnector1">
            <a:avLst/>
          </a:prstGeom>
          <a:ln w="31750">
            <a:solidFill>
              <a:schemeClr val="bg1">
                <a:alpha val="84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endCxn id="44" idx="1"/>
          </p:cNvCxnSpPr>
          <p:nvPr/>
        </p:nvCxnSpPr>
        <p:spPr>
          <a:xfrm>
            <a:off x="4427984" y="4005064"/>
            <a:ext cx="2213824" cy="864096"/>
          </a:xfrm>
          <a:prstGeom prst="straightConnector1">
            <a:avLst/>
          </a:prstGeom>
          <a:ln w="31750">
            <a:solidFill>
              <a:schemeClr val="bg1">
                <a:alpha val="84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54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7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60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00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440576"/>
            <a:ext cx="8686800" cy="1143000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chemeClr val="bg2"/>
                </a:solidFill>
              </a:rPr>
              <a:t>Population model</a:t>
            </a:r>
            <a:endParaRPr lang="fr-FR" u="sng" dirty="0">
              <a:solidFill>
                <a:schemeClr val="bg1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500034" y="2857496"/>
            <a:ext cx="8001056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244408" y="2411596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Time</a:t>
            </a: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55" name="Connecteur droit 54"/>
          <p:cNvCxnSpPr/>
          <p:nvPr/>
        </p:nvCxnSpPr>
        <p:spPr>
          <a:xfrm rot="10800000" flipV="1">
            <a:off x="2411760" y="2857496"/>
            <a:ext cx="2088802" cy="7155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788024" y="2852936"/>
            <a:ext cx="2448272" cy="7200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5400000">
            <a:off x="6300192" y="2852936"/>
            <a:ext cx="43204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3246263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534295" y="2857667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3822327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4110359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4398391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4686423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4974455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5262487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5550519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5838551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6126583" y="2858465"/>
            <a:ext cx="20479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>
            <a:off x="2843808" y="2852936"/>
            <a:ext cx="43204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923928" y="1916832"/>
            <a:ext cx="12144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6"/>
                </a:solidFill>
              </a:rPr>
              <a:t>Year</a:t>
            </a:r>
            <a:r>
              <a:rPr lang="fr-FR" dirty="0" smtClean="0">
                <a:solidFill>
                  <a:schemeClr val="accent6"/>
                </a:solidFill>
              </a:rPr>
              <a:t> 1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71600" y="1988840"/>
            <a:ext cx="12144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6"/>
                </a:solidFill>
              </a:rPr>
              <a:t>Year</a:t>
            </a:r>
            <a:r>
              <a:rPr lang="fr-FR" dirty="0" smtClean="0">
                <a:solidFill>
                  <a:schemeClr val="accent6"/>
                </a:solidFill>
              </a:rPr>
              <a:t> 0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020272" y="1916832"/>
            <a:ext cx="12144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6"/>
                </a:solidFill>
              </a:rPr>
              <a:t>Year</a:t>
            </a:r>
            <a:r>
              <a:rPr lang="fr-FR" dirty="0" smtClean="0">
                <a:solidFill>
                  <a:schemeClr val="accent6"/>
                </a:solidFill>
              </a:rPr>
              <a:t> 2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3573017"/>
            <a:ext cx="4824536" cy="1800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555776" y="4401108"/>
            <a:ext cx="4464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783547" y="4401108"/>
            <a:ext cx="0" cy="589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3779912" y="4401108"/>
            <a:ext cx="0" cy="270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3203848" y="3861048"/>
            <a:ext cx="0" cy="530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4283968" y="4050568"/>
            <a:ext cx="0" cy="342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464768" y="4990632"/>
            <a:ext cx="243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of age group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2627784" y="3527512"/>
            <a:ext cx="243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>
            <a:off x="3209597" y="4594380"/>
            <a:ext cx="157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3622644" y="3753244"/>
            <a:ext cx="243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46" name="ZoneTexte 45"/>
          <p:cNvSpPr txBox="1"/>
          <p:nvPr/>
        </p:nvSpPr>
        <p:spPr>
          <a:xfrm>
            <a:off x="4788024" y="4634136"/>
            <a:ext cx="243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mortality +</a:t>
            </a:r>
          </a:p>
          <a:p>
            <a:r>
              <a:rPr lang="en-US" dirty="0" smtClean="0"/>
              <a:t>Fishing mortality</a:t>
            </a:r>
            <a:endParaRPr lang="en-US" dirty="0"/>
          </a:p>
        </p:txBody>
      </p:sp>
      <p:sp>
        <p:nvSpPr>
          <p:cNvPr id="40" name="Accolade fermante 39"/>
          <p:cNvSpPr/>
          <p:nvPr/>
        </p:nvSpPr>
        <p:spPr>
          <a:xfrm rot="5400000">
            <a:off x="5527904" y="3417598"/>
            <a:ext cx="256830" cy="2295858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42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47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52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bpreuss\Bureau\CoralTrout_Plectropomus leopar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1080120" cy="45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 l="4330" t="1575" r="4724" b="44882"/>
          <a:stretch>
            <a:fillRect/>
          </a:stretch>
        </p:blipFill>
        <p:spPr bwMode="auto">
          <a:xfrm>
            <a:off x="467544" y="476672"/>
            <a:ext cx="1080120" cy="4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464" y="4035996"/>
            <a:ext cx="3347864" cy="20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3"/>
          <p:cNvSpPr txBox="1">
            <a:spLocks noChangeArrowheads="1"/>
          </p:cNvSpPr>
          <p:nvPr/>
        </p:nvSpPr>
        <p:spPr bwMode="auto">
          <a:xfrm>
            <a:off x="6516216" y="6687456"/>
            <a:ext cx="26277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900" b="1" i="1" dirty="0" smtClean="0"/>
              <a:t>Soutenance </a:t>
            </a:r>
            <a:r>
              <a:rPr lang="fr-FR" sz="900" b="1" i="1" dirty="0"/>
              <a:t>de </a:t>
            </a:r>
            <a:r>
              <a:rPr lang="fr-FR" sz="900" b="1" i="1" dirty="0" smtClean="0"/>
              <a:t>thèse B. PREUSS - 8 octobre 2012</a:t>
            </a:r>
            <a:endParaRPr lang="fr-FR" sz="900" b="1" i="1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1824" y="4035996"/>
            <a:ext cx="3220264" cy="204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76672"/>
            <a:ext cx="562157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1896" y="476672"/>
            <a:ext cx="5668536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-396552" y="4437112"/>
            <a:ext cx="2232248" cy="2304256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Biology and ecology :</a:t>
            </a:r>
          </a:p>
          <a:p>
            <a:endParaRPr lang="en-US" sz="1200" dirty="0" smtClean="0">
              <a:solidFill>
                <a:schemeClr val="bg2"/>
              </a:solidFill>
            </a:endParaRP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Max length : 120 cm</a:t>
            </a: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Max age : 26 years</a:t>
            </a:r>
          </a:p>
          <a:p>
            <a:pPr lvl="1"/>
            <a:r>
              <a:rPr lang="en-US" sz="1200" dirty="0" err="1" smtClean="0">
                <a:solidFill>
                  <a:schemeClr val="bg2"/>
                </a:solidFill>
              </a:rPr>
              <a:t>Piscivore</a:t>
            </a:r>
            <a:endParaRPr lang="en-US" sz="1200" dirty="0" smtClean="0">
              <a:solidFill>
                <a:schemeClr val="bg2"/>
              </a:solidFill>
            </a:endParaRP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Territorial</a:t>
            </a: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Hermaphrodite </a:t>
            </a:r>
            <a:r>
              <a:rPr lang="en-US" sz="1200" dirty="0" err="1" smtClean="0">
                <a:solidFill>
                  <a:schemeClr val="bg2"/>
                </a:solidFill>
              </a:rPr>
              <a:t>protogynous</a:t>
            </a:r>
            <a:endParaRPr lang="en-US" sz="1200" dirty="0" smtClean="0">
              <a:solidFill>
                <a:schemeClr val="bg2"/>
              </a:solidFill>
            </a:endParaRP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Low mobility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-396552" y="1124744"/>
            <a:ext cx="223224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2"/>
                </a:solidFill>
              </a:rPr>
              <a:t>Biology and ecology :</a:t>
            </a:r>
          </a:p>
          <a:p>
            <a:endParaRPr lang="en-US" sz="1200" dirty="0" smtClean="0">
              <a:solidFill>
                <a:schemeClr val="bg2"/>
              </a:solidFill>
            </a:endParaRP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Max length : 62 cm</a:t>
            </a: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Max age : 27 years</a:t>
            </a:r>
          </a:p>
          <a:p>
            <a:pPr lvl="1"/>
            <a:r>
              <a:rPr lang="en-US" sz="1200" dirty="0" err="1" smtClean="0">
                <a:solidFill>
                  <a:schemeClr val="bg2"/>
                </a:solidFill>
              </a:rPr>
              <a:t>Macrocarnivore</a:t>
            </a:r>
            <a:endParaRPr lang="en-US" sz="800" dirty="0" smtClean="0">
              <a:solidFill>
                <a:schemeClr val="bg2"/>
              </a:solidFill>
            </a:endParaRP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Non territorial</a:t>
            </a: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Hermaphrodite </a:t>
            </a:r>
            <a:r>
              <a:rPr lang="en-US" sz="1200" dirty="0" err="1" smtClean="0">
                <a:solidFill>
                  <a:schemeClr val="bg2"/>
                </a:solidFill>
              </a:rPr>
              <a:t>protogynous</a:t>
            </a:r>
            <a:endParaRPr lang="en-US" sz="1200" dirty="0" smtClean="0">
              <a:solidFill>
                <a:schemeClr val="bg2"/>
              </a:solidFill>
            </a:endParaRPr>
          </a:p>
          <a:p>
            <a:pPr lvl="1"/>
            <a:r>
              <a:rPr lang="en-US" sz="1200" dirty="0" smtClean="0">
                <a:solidFill>
                  <a:schemeClr val="bg2"/>
                </a:solidFill>
              </a:rPr>
              <a:t>High mobility</a:t>
            </a: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0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9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21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46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5462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8744E-6 L -0.11841 -0.104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8744E-6 L 0.16389 -0.1047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158775"/>
            <a:ext cx="7772400" cy="1470025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Spatial structure</a:t>
            </a:r>
          </a:p>
        </p:txBody>
      </p:sp>
      <p:pic>
        <p:nvPicPr>
          <p:cNvPr id="12" name="Image 11" descr="carte5quat.jpg"/>
          <p:cNvPicPr>
            <a:picLocks noChangeAspect="1"/>
          </p:cNvPicPr>
          <p:nvPr/>
        </p:nvPicPr>
        <p:blipFill>
          <a:blip r:embed="rId2" cstate="print"/>
          <a:srcRect l="1963" t="2380" r="1963" b="2380"/>
          <a:stretch>
            <a:fillRect/>
          </a:stretch>
        </p:blipFill>
        <p:spPr>
          <a:xfrm>
            <a:off x="1768360" y="1849579"/>
            <a:ext cx="6176141" cy="432760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9144000" cy="33265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Introduction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ln w="31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            </a:t>
            </a:r>
            <a:r>
              <a:rPr lang="en-US" sz="1300" dirty="0" smtClean="0">
                <a:solidFill>
                  <a:schemeClr val="tx1"/>
                </a:solidFill>
              </a:rPr>
              <a:t>Approach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</a:t>
            </a:r>
            <a:r>
              <a:rPr lang="en-US" sz="1300" b="1" u="sng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Calibration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Scenarios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    Conclusion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endemia.nc/images/dynamique/imgfaune4737_0e651b.jpg"/>
          <p:cNvPicPr>
            <a:picLocks noChangeAspect="1" noChangeArrowheads="1"/>
          </p:cNvPicPr>
          <p:nvPr/>
        </p:nvPicPr>
        <p:blipFill>
          <a:blip r:embed="rId3" cstate="print"/>
          <a:srcRect l="1260" t="10621" r="16841" b="13780"/>
          <a:stretch>
            <a:fillRect/>
          </a:stretch>
        </p:blipFill>
        <p:spPr bwMode="auto">
          <a:xfrm>
            <a:off x="0" y="0"/>
            <a:ext cx="540567" cy="332656"/>
          </a:xfrm>
          <a:prstGeom prst="rect">
            <a:avLst/>
          </a:prstGeom>
          <a:noFill/>
        </p:spPr>
      </p:pic>
      <p:pic>
        <p:nvPicPr>
          <p:cNvPr id="9" name="Picture 4" descr="http://t2.gstatic.com/images?q=tbn:ANd9GcTHAkvG6pFI-uFPPHh1kp0ErJvJfs2SdTb9zYrhaLAC8D-w5o0oeaQIY62T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40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1918</Words>
  <Application>Microsoft Macintosh PowerPoint</Application>
  <PresentationFormat>Présentation à l'écran (4:3)</PresentationFormat>
  <Paragraphs>489</Paragraphs>
  <Slides>32</Slides>
  <Notes>28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Thème Office</vt:lpstr>
      <vt:lpstr>Equation</vt:lpstr>
      <vt:lpstr>Présentation PowerPoint</vt:lpstr>
      <vt:lpstr>Context</vt:lpstr>
      <vt:lpstr>Context</vt:lpstr>
      <vt:lpstr>Présentation PowerPoint</vt:lpstr>
      <vt:lpstr>Model</vt:lpstr>
      <vt:lpstr>Population model</vt:lpstr>
      <vt:lpstr>Population model</vt:lpstr>
      <vt:lpstr>Présentation PowerPoint</vt:lpstr>
      <vt:lpstr>Spatial structure</vt:lpstr>
      <vt:lpstr>Spatial structure</vt:lpstr>
      <vt:lpstr>Spatial structure</vt:lpstr>
      <vt:lpstr>Présentation PowerPoint</vt:lpstr>
      <vt:lpstr>Présentation PowerPoint</vt:lpstr>
      <vt:lpstr>Présentation PowerPoint</vt:lpstr>
      <vt:lpstr>Fishing activities</vt:lpstr>
      <vt:lpstr>Calibration</vt:lpstr>
      <vt:lpstr>Validation</vt:lpstr>
      <vt:lpstr>Sensitivity Analysis</vt:lpstr>
      <vt:lpstr>Results</vt:lpstr>
      <vt:lpstr>Scenarios</vt:lpstr>
      <vt:lpstr>Présentation PowerPoint</vt:lpstr>
      <vt:lpstr>Management scenarios assessment</vt:lpstr>
      <vt:lpstr>Management scenarios assessment</vt:lpstr>
      <vt:lpstr>Focus on MPA</vt:lpstr>
      <vt:lpstr>Conclusion</vt:lpstr>
      <vt:lpstr>Présentation PowerPoint</vt:lpstr>
      <vt:lpstr>Perspectives</vt:lpstr>
      <vt:lpstr>Présentation PowerPoint</vt:lpstr>
      <vt:lpstr>Management scenarios assessment</vt:lpstr>
      <vt:lpstr>Méthode d’Analyse de sensibilité</vt:lpstr>
      <vt:lpstr>Recruitment (3 months/yr)</vt:lpstr>
      <vt:lpstr>Recruitment (1 month/yr)</vt:lpstr>
    </vt:vector>
  </TitlesOfParts>
  <Company>IRD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Bastien</dc:creator>
  <cp:lastModifiedBy>Bastien PREUSS</cp:lastModifiedBy>
  <cp:revision>148</cp:revision>
  <dcterms:created xsi:type="dcterms:W3CDTF">2012-07-06T01:25:18Z</dcterms:created>
  <dcterms:modified xsi:type="dcterms:W3CDTF">2014-09-22T22:01:37Z</dcterms:modified>
</cp:coreProperties>
</file>