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0" r:id="rId2"/>
    <p:sldId id="298" r:id="rId3"/>
    <p:sldId id="296" r:id="rId4"/>
    <p:sldId id="276" r:id="rId5"/>
    <p:sldId id="264" r:id="rId6"/>
    <p:sldId id="279" r:id="rId7"/>
    <p:sldId id="286" r:id="rId8"/>
    <p:sldId id="299" r:id="rId9"/>
    <p:sldId id="285" r:id="rId10"/>
    <p:sldId id="300" r:id="rId11"/>
    <p:sldId id="293" r:id="rId12"/>
    <p:sldId id="294" r:id="rId13"/>
    <p:sldId id="277" r:id="rId14"/>
    <p:sldId id="297" r:id="rId15"/>
    <p:sldId id="280" r:id="rId16"/>
    <p:sldId id="289" r:id="rId17"/>
    <p:sldId id="278" r:id="rId18"/>
    <p:sldId id="283" r:id="rId19"/>
    <p:sldId id="282" r:id="rId20"/>
    <p:sldId id="284" r:id="rId21"/>
    <p:sldId id="291" r:id="rId22"/>
    <p:sldId id="301" r:id="rId23"/>
    <p:sldId id="302" r:id="rId24"/>
    <p:sldId id="266" r:id="rId25"/>
    <p:sldId id="295" r:id="rId26"/>
    <p:sldId id="272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ewin, Brendan (Agriculture, Dutton Park)" initials="TB(DP" lastIdx="3" clrIdx="0">
    <p:extLst>
      <p:ext uri="{19B8F6BF-5375-455C-9EA6-DF929625EA0E}">
        <p15:presenceInfo xmlns:p15="http://schemas.microsoft.com/office/powerpoint/2012/main" xmlns="" userId="S-1-5-21-61289985-2027487937-1858953157-4158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0" autoAdjust="0"/>
    <p:restoredTop sz="58406" autoAdjust="0"/>
  </p:normalViewPr>
  <p:slideViewPr>
    <p:cSldViewPr showGuides="1">
      <p:cViewPr varScale="1">
        <p:scale>
          <a:sx n="65" d="100"/>
          <a:sy n="65" d="100"/>
        </p:scale>
        <p:origin x="-1254" y="-102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190476190476517E-2"/>
          <c:y val="6.2350119904077142E-2"/>
          <c:w val="0.90793650793650749"/>
          <c:h val="0.8321342925659476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9819">
              <a:solidFill>
                <a:schemeClr val="tx1"/>
              </a:solidFill>
              <a:prstDash val="solid"/>
            </a:ln>
          </c:spPr>
          <c:cat>
            <c:numRef>
              <c:f>Sheet1!$B$1:$L$1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</c:v>
                </c:pt>
                <c:pt idx="1">
                  <c:v>22</c:v>
                </c:pt>
                <c:pt idx="2">
                  <c:v>19</c:v>
                </c:pt>
                <c:pt idx="3">
                  <c:v>18</c:v>
                </c:pt>
                <c:pt idx="4">
                  <c:v>11</c:v>
                </c:pt>
                <c:pt idx="5">
                  <c:v>13</c:v>
                </c:pt>
                <c:pt idx="6">
                  <c:v>28</c:v>
                </c:pt>
                <c:pt idx="7">
                  <c:v>36</c:v>
                </c:pt>
                <c:pt idx="8">
                  <c:v>36</c:v>
                </c:pt>
                <c:pt idx="9">
                  <c:v>51</c:v>
                </c:pt>
                <c:pt idx="10">
                  <c:v>29</c:v>
                </c:pt>
              </c:numCache>
            </c:numRef>
          </c:val>
        </c:ser>
        <c:gapDepth val="0"/>
        <c:shape val="box"/>
        <c:axId val="129775488"/>
        <c:axId val="129777024"/>
        <c:axId val="0"/>
      </c:bar3DChart>
      <c:catAx>
        <c:axId val="129775488"/>
        <c:scaling>
          <c:orientation val="minMax"/>
        </c:scaling>
        <c:axPos val="b"/>
        <c:numFmt formatCode="General" sourceLinked="1"/>
        <c:tickLblPos val="low"/>
        <c:spPr>
          <a:ln w="2455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92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9777024"/>
        <c:crosses val="autoZero"/>
        <c:auto val="1"/>
        <c:lblAlgn val="ctr"/>
        <c:lblOffset val="100"/>
        <c:tickLblSkip val="1"/>
        <c:tickMarkSkip val="1"/>
      </c:catAx>
      <c:valAx>
        <c:axId val="129777024"/>
        <c:scaling>
          <c:orientation val="minMax"/>
          <c:max val="60"/>
        </c:scaling>
        <c:axPos val="l"/>
        <c:majorGridlines>
          <c:spPr>
            <a:ln w="2455">
              <a:solidFill>
                <a:schemeClr val="tx1"/>
              </a:solidFill>
              <a:prstDash val="solid"/>
            </a:ln>
            <a:effectLst/>
          </c:spPr>
        </c:majorGridlines>
        <c:numFmt formatCode="General" sourceLinked="1"/>
        <c:tickLblPos val="nextTo"/>
        <c:spPr>
          <a:ln w="24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9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9775488"/>
        <c:crosses val="autoZero"/>
        <c:crossBetween val="between"/>
        <c:majorUnit val="10"/>
        <c:minorUnit val="2"/>
      </c:valAx>
      <c:spPr>
        <a:noFill/>
        <a:ln w="19639">
          <a:noFill/>
        </a:ln>
      </c:spPr>
    </c:plotArea>
    <c:plotVisOnly val="1"/>
    <c:dispBlanksAs val="gap"/>
  </c:chart>
  <c:spPr>
    <a:solidFill>
      <a:schemeClr val="bg1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39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29/09/2014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29/09/2014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06804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676802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376542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142107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726903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726903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819971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514581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952992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94757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98224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74991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688420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738285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129662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129662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852797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864704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52550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74991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65256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78402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49552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974788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09058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67680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8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4.gif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Ecosystem services / </a:t>
            </a:r>
            <a:r>
              <a:rPr lang="en-AU" dirty="0" err="1" smtClean="0"/>
              <a:t>Biosecurity</a:t>
            </a:r>
            <a:r>
              <a:rPr lang="en-AU" dirty="0" smtClean="0"/>
              <a:t> flagship</a:t>
            </a:r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490165" y="4762351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Brendan Trewin  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|  </a:t>
            </a:r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PhD Candidate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3284984"/>
            <a:ext cx="8229600" cy="10081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Spatially Explicit Network Models for the Management of Disease Vectors in Ecological Systems</a:t>
            </a:r>
            <a:endParaRPr lang="en-A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UQlogoC-colour-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6102934"/>
            <a:ext cx="2051720" cy="585189"/>
          </a:xfrm>
          <a:prstGeom prst="rect">
            <a:avLst/>
          </a:prstGeom>
        </p:spPr>
      </p:pic>
      <p:pic>
        <p:nvPicPr>
          <p:cNvPr id="16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21632"/>
            <a:ext cx="4680519" cy="31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-27384"/>
            <a:ext cx="4666867" cy="3109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03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1" name="Picture 10" descr="Brisbane.jpg"/>
          <p:cNvPicPr>
            <a:picLocks noChangeAspect="1"/>
          </p:cNvPicPr>
          <p:nvPr/>
        </p:nvPicPr>
        <p:blipFill rotWithShape="1">
          <a:blip r:embed="rId3" cstate="print"/>
          <a:srcRect l="30612" t="103" r="33011" b="11188"/>
          <a:stretch/>
        </p:blipFill>
        <p:spPr>
          <a:xfrm>
            <a:off x="-472" y="-27384"/>
            <a:ext cx="4932512" cy="608400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857081" y="2987098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1022572" y="5453359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TextBox 62"/>
          <p:cNvSpPr txBox="1"/>
          <p:nvPr/>
        </p:nvSpPr>
        <p:spPr>
          <a:xfrm>
            <a:off x="1043608" y="4941168"/>
            <a:ext cx="1772152" cy="36933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Spill Over Events</a:t>
            </a:r>
            <a:endParaRPr lang="en-A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14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9728" y="285293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65" name="Picture 64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632" y="537321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5227" y="0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Oval 32"/>
          <p:cNvSpPr/>
          <p:nvPr/>
        </p:nvSpPr>
        <p:spPr>
          <a:xfrm>
            <a:off x="2015752" y="2132856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519808" y="836712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77822" y="3501008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6" name="Picture 35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3744" y="206084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37" name="Picture 36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7800" y="764704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39" name="Picture 38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3387057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109997" y="715343"/>
            <a:ext cx="2587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Flying-Fox </a:t>
            </a:r>
            <a:endParaRPr lang="en-AU" sz="4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602262"/>
              </p:ext>
            </p:extLst>
          </p:nvPr>
        </p:nvGraphicFramePr>
        <p:xfrm>
          <a:off x="5004048" y="2852936"/>
          <a:ext cx="4032448" cy="190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19043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Rural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urban populations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AU" sz="5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>
                        <a:buFont typeface="Arial" pitchFamily="34" charset="0"/>
                        <a:buChar char="•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Does not explore: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Foraging sites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Spill over events</a:t>
                      </a:r>
                      <a:endParaRPr lang="en-A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Oval 20"/>
          <p:cNvSpPr/>
          <p:nvPr/>
        </p:nvSpPr>
        <p:spPr>
          <a:xfrm>
            <a:off x="6561697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5265553" y="1980129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04346" y="1971153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cxnSp>
        <p:nvCxnSpPr>
          <p:cNvPr id="26" name="Straight Connector 25"/>
          <p:cNvCxnSpPr>
            <a:stCxn id="27" idx="6"/>
            <a:endCxn id="28" idx="2"/>
          </p:cNvCxnSpPr>
          <p:nvPr/>
        </p:nvCxnSpPr>
        <p:spPr>
          <a:xfrm>
            <a:off x="8342943" y="2265916"/>
            <a:ext cx="333003" cy="554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172400" y="2188500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8675946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149080"/>
            <a:ext cx="404394" cy="2607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91" y="4242429"/>
            <a:ext cx="404394" cy="2607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09" y="699246"/>
            <a:ext cx="404394" cy="2607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614" y="462557"/>
            <a:ext cx="404394" cy="2607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844824"/>
            <a:ext cx="404394" cy="2607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404394" cy="2607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60648"/>
            <a:ext cx="347985" cy="3738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437112"/>
            <a:ext cx="404394" cy="26075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212976"/>
            <a:ext cx="404394" cy="260758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1043608" y="3717032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599" y="1988840"/>
            <a:ext cx="347985" cy="373822"/>
          </a:xfrm>
          <a:prstGeom prst="rect">
            <a:avLst/>
          </a:prstGeom>
        </p:spPr>
      </p:pic>
      <p:sp>
        <p:nvSpPr>
          <p:cNvPr id="49" name="Oval 48"/>
          <p:cNvSpPr/>
          <p:nvPr/>
        </p:nvSpPr>
        <p:spPr>
          <a:xfrm>
            <a:off x="1763688" y="4509120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509120"/>
            <a:ext cx="347985" cy="3738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679" y="3751929"/>
            <a:ext cx="347985" cy="3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3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5121237" y="715343"/>
            <a:ext cx="26639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Flying-Fox </a:t>
            </a:r>
            <a:endParaRPr lang="en-AU" sz="4400" dirty="0"/>
          </a:p>
        </p:txBody>
      </p:sp>
      <p:pic>
        <p:nvPicPr>
          <p:cNvPr id="11" name="Picture 10" descr="Brisbane.jpg"/>
          <p:cNvPicPr>
            <a:picLocks noChangeAspect="1"/>
          </p:cNvPicPr>
          <p:nvPr/>
        </p:nvPicPr>
        <p:blipFill rotWithShape="1">
          <a:blip r:embed="rId3" cstate="print"/>
          <a:srcRect l="30612" t="103" r="33011" b="11188"/>
          <a:stretch/>
        </p:blipFill>
        <p:spPr>
          <a:xfrm>
            <a:off x="-472" y="-27384"/>
            <a:ext cx="4932512" cy="6084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149080"/>
            <a:ext cx="404394" cy="2607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91" y="4242429"/>
            <a:ext cx="404394" cy="2607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09" y="699246"/>
            <a:ext cx="404394" cy="2607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614" y="462557"/>
            <a:ext cx="404394" cy="260758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V="1">
            <a:off x="1316823" y="3394296"/>
            <a:ext cx="635735" cy="21012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079" y="1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844824"/>
            <a:ext cx="404394" cy="2607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404394" cy="2607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60648"/>
            <a:ext cx="347985" cy="37382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437112"/>
            <a:ext cx="404394" cy="260758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395536" y="3212976"/>
            <a:ext cx="1728192" cy="50405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339753" y="1124744"/>
            <a:ext cx="432047" cy="12241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123729" y="2420888"/>
            <a:ext cx="144015" cy="72008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979712" y="2132856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9" name="Straight Connector 58"/>
          <p:cNvCxnSpPr/>
          <p:nvPr/>
        </p:nvCxnSpPr>
        <p:spPr>
          <a:xfrm>
            <a:off x="323528" y="3933056"/>
            <a:ext cx="720080" cy="165618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821041" y="2987098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285293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sp>
        <p:nvSpPr>
          <p:cNvPr id="35" name="Oval 34"/>
          <p:cNvSpPr/>
          <p:nvPr/>
        </p:nvSpPr>
        <p:spPr>
          <a:xfrm>
            <a:off x="41782" y="3466111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9" name="Picture 38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56992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36" name="Picture 35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206084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212976"/>
            <a:ext cx="404394" cy="26075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986532" y="5453359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699792" y="0"/>
            <a:ext cx="216023" cy="12241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530120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cxnSp>
        <p:nvCxnSpPr>
          <p:cNvPr id="54" name="Straight Connector 53"/>
          <p:cNvCxnSpPr/>
          <p:nvPr/>
        </p:nvCxnSpPr>
        <p:spPr>
          <a:xfrm>
            <a:off x="1259632" y="5733256"/>
            <a:ext cx="576064" cy="57606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602262"/>
              </p:ext>
            </p:extLst>
          </p:nvPr>
        </p:nvGraphicFramePr>
        <p:xfrm>
          <a:off x="5004048" y="2852936"/>
          <a:ext cx="4032448" cy="190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19043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Rural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urban populations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AU" sz="5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>
                        <a:buFont typeface="Arial" pitchFamily="34" charset="0"/>
                        <a:buChar char="•"/>
                      </a:pPr>
                      <a:r>
                        <a:rPr lang="en-AU" sz="1600" b="1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  Does not explore: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Foraging sites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Spill over events</a:t>
                      </a:r>
                      <a:endParaRPr lang="en-A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AU" sz="5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Distance between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camps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AU" sz="500" b="1" kern="1200" baseline="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Probability of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movement</a:t>
                      </a:r>
                      <a:endParaRPr lang="en-AU" sz="1600" b="1" kern="1200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" name="Oval 61"/>
          <p:cNvSpPr/>
          <p:nvPr/>
        </p:nvSpPr>
        <p:spPr>
          <a:xfrm>
            <a:off x="6561697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Rectangle 62"/>
          <p:cNvSpPr/>
          <p:nvPr/>
        </p:nvSpPr>
        <p:spPr>
          <a:xfrm>
            <a:off x="5265553" y="1980129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104346" y="1971153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cxnSp>
        <p:nvCxnSpPr>
          <p:cNvPr id="65" name="Straight Connector 64"/>
          <p:cNvCxnSpPr>
            <a:stCxn id="66" idx="6"/>
            <a:endCxn id="67" idx="2"/>
          </p:cNvCxnSpPr>
          <p:nvPr/>
        </p:nvCxnSpPr>
        <p:spPr>
          <a:xfrm>
            <a:off x="8342943" y="2265916"/>
            <a:ext cx="333003" cy="554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8172400" y="2188500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Oval 66"/>
          <p:cNvSpPr/>
          <p:nvPr/>
        </p:nvSpPr>
        <p:spPr>
          <a:xfrm>
            <a:off x="8675946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67544" y="2420888"/>
            <a:ext cx="1656184" cy="115212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95536" y="1052736"/>
            <a:ext cx="2304256" cy="252028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483768" y="836712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7" name="Picture 36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764704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sp>
        <p:nvSpPr>
          <p:cNvPr id="57" name="Oval 56"/>
          <p:cNvSpPr/>
          <p:nvPr/>
        </p:nvSpPr>
        <p:spPr>
          <a:xfrm>
            <a:off x="1763688" y="4509120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996" y="1988840"/>
            <a:ext cx="347985" cy="3738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751" y="4515767"/>
            <a:ext cx="347985" cy="373822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1043608" y="3717032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679" y="3751929"/>
            <a:ext cx="347985" cy="3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1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09583 0.36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5076056" y="601267"/>
            <a:ext cx="26191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Flying Fox </a:t>
            </a:r>
            <a:endParaRPr lang="en-AU" sz="4400" dirty="0"/>
          </a:p>
        </p:txBody>
      </p:sp>
      <p:pic>
        <p:nvPicPr>
          <p:cNvPr id="11" name="Picture 10" descr="Brisbane.jpg"/>
          <p:cNvPicPr>
            <a:picLocks noChangeAspect="1"/>
          </p:cNvPicPr>
          <p:nvPr/>
        </p:nvPicPr>
        <p:blipFill rotWithShape="1">
          <a:blip r:embed="rId3" cstate="print"/>
          <a:srcRect l="30612" t="103" r="33011" b="11188"/>
          <a:stretch/>
        </p:blipFill>
        <p:spPr>
          <a:xfrm>
            <a:off x="-36512" y="0"/>
            <a:ext cx="4932512" cy="608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996" y="1988840"/>
            <a:ext cx="347985" cy="373822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V="1">
            <a:off x="1316823" y="3394296"/>
            <a:ext cx="635735" cy="21012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86717" y="3386113"/>
            <a:ext cx="4049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smtClean="0"/>
              <a:t>In reality movement would be </a:t>
            </a:r>
          </a:p>
          <a:p>
            <a:r>
              <a:rPr lang="en-AU" b="1" dirty="0"/>
              <a:t> </a:t>
            </a:r>
            <a:r>
              <a:rPr lang="en-AU" b="1" dirty="0" smtClean="0"/>
              <a:t>    represented by large numbers of links</a:t>
            </a:r>
          </a:p>
          <a:p>
            <a:r>
              <a:rPr lang="en-AU" b="1" dirty="0" smtClean="0"/>
              <a:t>     and not solely measured by distance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830760" y="3415430"/>
            <a:ext cx="1121798" cy="92975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92981" y="4345180"/>
            <a:ext cx="297867" cy="116488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492983" y="5325909"/>
            <a:ext cx="1144042" cy="3359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365639" y="4865598"/>
            <a:ext cx="888090" cy="71647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986532" y="5453359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4450" y="3266026"/>
            <a:ext cx="1056753" cy="12008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04723" y="3522909"/>
            <a:ext cx="226037" cy="81459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2287566" y="3356556"/>
            <a:ext cx="564711" cy="91222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82" idx="2"/>
          </p:cNvCxnSpPr>
          <p:nvPr/>
        </p:nvCxnSpPr>
        <p:spPr>
          <a:xfrm flipH="1" flipV="1">
            <a:off x="1983484" y="3394297"/>
            <a:ext cx="342441" cy="159160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357810" y="4320911"/>
            <a:ext cx="592521" cy="48770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771800" y="4329831"/>
            <a:ext cx="95158" cy="97137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149080"/>
            <a:ext cx="404394" cy="260758"/>
          </a:xfrm>
          <a:prstGeom prst="rect">
            <a:avLst/>
          </a:prstGeom>
        </p:spPr>
      </p:pic>
      <p:cxnSp>
        <p:nvCxnSpPr>
          <p:cNvPr id="59" name="Straight Connector 58"/>
          <p:cNvCxnSpPr>
            <a:endCxn id="56" idx="2"/>
          </p:cNvCxnSpPr>
          <p:nvPr/>
        </p:nvCxnSpPr>
        <p:spPr>
          <a:xfrm flipV="1">
            <a:off x="604723" y="2105582"/>
            <a:ext cx="1217146" cy="114373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6" idx="2"/>
          </p:cNvCxnSpPr>
          <p:nvPr/>
        </p:nvCxnSpPr>
        <p:spPr>
          <a:xfrm>
            <a:off x="1821869" y="2105582"/>
            <a:ext cx="243135" cy="90150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83673" y="666933"/>
            <a:ext cx="171908" cy="1063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9" idx="2"/>
            <a:endCxn id="56" idx="2"/>
          </p:cNvCxnSpPr>
          <p:nvPr/>
        </p:nvCxnSpPr>
        <p:spPr>
          <a:xfrm flipH="1">
            <a:off x="1821869" y="960004"/>
            <a:ext cx="122837" cy="114557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29" idx="2"/>
          </p:cNvCxnSpPr>
          <p:nvPr/>
        </p:nvCxnSpPr>
        <p:spPr>
          <a:xfrm flipH="1" flipV="1">
            <a:off x="1944706" y="960004"/>
            <a:ext cx="138967" cy="22220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6614" y="462557"/>
            <a:ext cx="404394" cy="2607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2509" y="699246"/>
            <a:ext cx="404394" cy="260758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92981" y="4345180"/>
            <a:ext cx="1373496" cy="48890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4520105"/>
            <a:ext cx="347985" cy="3738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91" y="4242429"/>
            <a:ext cx="404394" cy="260758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>
            <a:off x="2357810" y="4815123"/>
            <a:ext cx="412611" cy="48045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079" y="1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404394" cy="26075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60648"/>
            <a:ext cx="347985" cy="373822"/>
          </a:xfrm>
          <a:prstGeom prst="rect">
            <a:avLst/>
          </a:prstGeom>
        </p:spPr>
      </p:pic>
      <p:cxnSp>
        <p:nvCxnSpPr>
          <p:cNvPr id="78" name="Straight Connector 77"/>
          <p:cNvCxnSpPr>
            <a:endCxn id="43" idx="2"/>
          </p:cNvCxnSpPr>
          <p:nvPr/>
        </p:nvCxnSpPr>
        <p:spPr>
          <a:xfrm flipH="1" flipV="1">
            <a:off x="2318811" y="723315"/>
            <a:ext cx="380982" cy="40142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212976"/>
            <a:ext cx="404394" cy="260758"/>
          </a:xfrm>
          <a:prstGeom prst="rect">
            <a:avLst/>
          </a:prstGeom>
        </p:spPr>
      </p:pic>
      <p:cxnSp>
        <p:nvCxnSpPr>
          <p:cNvPr id="76" name="Straight Connector 75"/>
          <p:cNvCxnSpPr>
            <a:endCxn id="56" idx="2"/>
          </p:cNvCxnSpPr>
          <p:nvPr/>
        </p:nvCxnSpPr>
        <p:spPr>
          <a:xfrm flipH="1">
            <a:off x="1821869" y="1052736"/>
            <a:ext cx="877923" cy="105284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29" idx="2"/>
          </p:cNvCxnSpPr>
          <p:nvPr/>
        </p:nvCxnSpPr>
        <p:spPr>
          <a:xfrm flipH="1" flipV="1">
            <a:off x="1944706" y="960004"/>
            <a:ext cx="827094" cy="23674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339753" y="1124744"/>
            <a:ext cx="432047" cy="12241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5157192"/>
            <a:ext cx="404394" cy="26075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844824"/>
            <a:ext cx="404394" cy="260758"/>
          </a:xfrm>
          <a:prstGeom prst="rect">
            <a:avLst/>
          </a:prstGeom>
        </p:spPr>
      </p:pic>
      <p:cxnSp>
        <p:nvCxnSpPr>
          <p:cNvPr id="94" name="Straight Connector 93"/>
          <p:cNvCxnSpPr/>
          <p:nvPr/>
        </p:nvCxnSpPr>
        <p:spPr>
          <a:xfrm flipH="1">
            <a:off x="2123729" y="2420888"/>
            <a:ext cx="144015" cy="72008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5536" y="3212976"/>
            <a:ext cx="1728192" cy="50405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0" y="3466111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4" name="Picture 73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56992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sp>
        <p:nvSpPr>
          <p:cNvPr id="66" name="Oval 65"/>
          <p:cNvSpPr/>
          <p:nvPr/>
        </p:nvSpPr>
        <p:spPr>
          <a:xfrm>
            <a:off x="1979712" y="2132856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1821041" y="2987098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7" name="Oval 66"/>
          <p:cNvSpPr/>
          <p:nvPr/>
        </p:nvSpPr>
        <p:spPr>
          <a:xfrm>
            <a:off x="2483768" y="836712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0" name="Picture 69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764704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69" name="Picture 68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206084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15" name="Picture 14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285293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cxnSp>
        <p:nvCxnSpPr>
          <p:cNvPr id="105" name="Straight Connector 104"/>
          <p:cNvCxnSpPr/>
          <p:nvPr/>
        </p:nvCxnSpPr>
        <p:spPr>
          <a:xfrm>
            <a:off x="323528" y="3933056"/>
            <a:ext cx="720080" cy="165618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00" descr="nicubunu_Bat_contou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9592" y="530120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602262"/>
              </p:ext>
            </p:extLst>
          </p:nvPr>
        </p:nvGraphicFramePr>
        <p:xfrm>
          <a:off x="5004048" y="2852936"/>
          <a:ext cx="4032448" cy="190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19043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Rural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urban populations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AU" sz="500" baseline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>
                        <a:buFont typeface="Arial" pitchFamily="34" charset="0"/>
                        <a:buChar char="•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Does not explore: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Foraging sites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Spill over events</a:t>
                      </a:r>
                      <a:endParaRPr lang="en-A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Distance between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camps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AU" sz="500" b="1" kern="1200" baseline="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Probability of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600" b="1" kern="1200" baseline="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movement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AU" sz="500" b="1" kern="1200" baseline="0" dirty="0" smtClean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Don’t link with spill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over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events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3" name="Oval 82"/>
          <p:cNvSpPr/>
          <p:nvPr/>
        </p:nvSpPr>
        <p:spPr>
          <a:xfrm>
            <a:off x="6561697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5" name="Rectangle 84"/>
          <p:cNvSpPr/>
          <p:nvPr/>
        </p:nvSpPr>
        <p:spPr>
          <a:xfrm>
            <a:off x="5265553" y="1980129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104346" y="1971153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cxnSp>
        <p:nvCxnSpPr>
          <p:cNvPr id="87" name="Straight Connector 86"/>
          <p:cNvCxnSpPr>
            <a:stCxn id="88" idx="6"/>
            <a:endCxn id="89" idx="2"/>
          </p:cNvCxnSpPr>
          <p:nvPr/>
        </p:nvCxnSpPr>
        <p:spPr>
          <a:xfrm>
            <a:off x="8342943" y="2265916"/>
            <a:ext cx="333003" cy="554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8172400" y="2188500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" name="Oval 88"/>
          <p:cNvSpPr/>
          <p:nvPr/>
        </p:nvSpPr>
        <p:spPr>
          <a:xfrm>
            <a:off x="8675946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1" name="Oval 90"/>
          <p:cNvSpPr/>
          <p:nvPr/>
        </p:nvSpPr>
        <p:spPr>
          <a:xfrm>
            <a:off x="1763688" y="4509120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996" y="1988840"/>
            <a:ext cx="347985" cy="37382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7751" y="4515767"/>
            <a:ext cx="347985" cy="3738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4725144"/>
            <a:ext cx="404394" cy="260758"/>
          </a:xfrm>
          <a:prstGeom prst="rect">
            <a:avLst/>
          </a:prstGeom>
        </p:spPr>
      </p:pic>
      <p:sp>
        <p:nvSpPr>
          <p:cNvPr id="95" name="Oval 94"/>
          <p:cNvSpPr/>
          <p:nvPr/>
        </p:nvSpPr>
        <p:spPr>
          <a:xfrm>
            <a:off x="1043608" y="3717032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751929"/>
            <a:ext cx="347985" cy="3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31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8472 0.1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72 0.16366 L 0.02222 0.2402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24028 L -0.14827 0.17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27 0.17708 L -0.09514 0.360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02" r="27868" b="-1306"/>
          <a:stretch/>
        </p:blipFill>
        <p:spPr>
          <a:xfrm>
            <a:off x="220004" y="1524471"/>
            <a:ext cx="5648140" cy="4640833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694362" y="481047"/>
            <a:ext cx="7866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0"/>
              </a:spcAft>
            </a:pPr>
            <a:r>
              <a:rPr lang="en-US" sz="44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Aedes aegypti </a:t>
            </a:r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– Rainwater Tanks</a:t>
            </a:r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18" name="Picture 17" descr="3047585984_569e773a5b.jpg"/>
          <p:cNvPicPr>
            <a:picLocks noChangeAspect="1"/>
          </p:cNvPicPr>
          <p:nvPr/>
        </p:nvPicPr>
        <p:blipFill>
          <a:blip r:embed="rId4" cstate="print"/>
          <a:srcRect l="8661" r="4724"/>
          <a:stretch>
            <a:fillRect/>
          </a:stretch>
        </p:blipFill>
        <p:spPr>
          <a:xfrm>
            <a:off x="6300192" y="1546742"/>
            <a:ext cx="1784969" cy="1378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12581" y="5821212"/>
            <a:ext cx="116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Dengue fever</a:t>
            </a:r>
            <a:endParaRPr lang="en-AU" sz="1400" dirty="0"/>
          </a:p>
        </p:txBody>
      </p:sp>
      <p:pic>
        <p:nvPicPr>
          <p:cNvPr id="15" name="Picture 5" descr="aedes_aegypt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30719"/>
            <a:ext cx="1810605" cy="1206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8" descr="DHFarm"/>
          <p:cNvPicPr>
            <a:picLocks noChangeAspect="1" noChangeArrowheads="1"/>
          </p:cNvPicPr>
          <p:nvPr/>
        </p:nvPicPr>
        <p:blipFill>
          <a:blip r:embed="rId6" cstate="print"/>
          <a:srcRect l="5906" t="2916" r="1968" b="11665"/>
          <a:stretch>
            <a:fillRect/>
          </a:stretch>
        </p:blipFill>
        <p:spPr bwMode="auto">
          <a:xfrm>
            <a:off x="6300192" y="4653136"/>
            <a:ext cx="1828237" cy="1203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ight Arrow 24"/>
          <p:cNvSpPr/>
          <p:nvPr/>
        </p:nvSpPr>
        <p:spPr>
          <a:xfrm rot="5400000">
            <a:off x="7058757" y="4361015"/>
            <a:ext cx="348227" cy="38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ight Arrow 12"/>
          <p:cNvSpPr/>
          <p:nvPr/>
        </p:nvSpPr>
        <p:spPr>
          <a:xfrm rot="5400000">
            <a:off x="7018561" y="2891052"/>
            <a:ext cx="348227" cy="38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3419540" y="4072426"/>
            <a:ext cx="209486" cy="21602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3596246" y="400506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Brisbane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88957" y="3531490"/>
            <a:ext cx="209486" cy="21602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4608117" y="3284984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Nouvelle-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Calédonie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 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9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694362" y="481047"/>
            <a:ext cx="7866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0"/>
              </a:spcAft>
            </a:pPr>
            <a:r>
              <a:rPr lang="en-US" sz="44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Aedes aegypti </a:t>
            </a:r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– Rainwater Tanks</a:t>
            </a:r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48517300"/>
              </p:ext>
            </p:extLst>
          </p:nvPr>
        </p:nvGraphicFramePr>
        <p:xfrm>
          <a:off x="5155437" y="2359233"/>
          <a:ext cx="3055267" cy="2173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 descr="Epidemic in Brisbane.jpg"/>
          <p:cNvPicPr>
            <a:picLocks noChangeAspect="1"/>
          </p:cNvPicPr>
          <p:nvPr/>
        </p:nvPicPr>
        <p:blipFill>
          <a:blip r:embed="rId4" cstate="print"/>
          <a:srcRect l="5624" t="21654" r="50619" b="37402"/>
          <a:stretch>
            <a:fillRect/>
          </a:stretch>
        </p:blipFill>
        <p:spPr>
          <a:xfrm>
            <a:off x="886659" y="3861048"/>
            <a:ext cx="3405568" cy="1821147"/>
          </a:xfrm>
          <a:prstGeom prst="rect">
            <a:avLst/>
          </a:prstGeom>
          <a:ln w="127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63073" y="57332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1911</a:t>
            </a:r>
            <a:endParaRPr lang="en-A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4771621"/>
            <a:ext cx="263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Imported Cases - Brisbane</a:t>
            </a:r>
            <a:endParaRPr lang="en-AU" dirty="0"/>
          </a:p>
        </p:txBody>
      </p:sp>
      <p:pic>
        <p:nvPicPr>
          <p:cNvPr id="20" name="Picture 19" descr="water_tan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6832" y="1449085"/>
            <a:ext cx="2205222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09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WT-Moorooka.jpg"/>
          <p:cNvPicPr>
            <a:picLocks noChangeAspect="1"/>
          </p:cNvPicPr>
          <p:nvPr/>
        </p:nvPicPr>
        <p:blipFill>
          <a:blip r:embed="rId3" cstate="print"/>
          <a:srcRect l="7325" r="7325"/>
          <a:stretch>
            <a:fillRect/>
          </a:stretch>
        </p:blipFill>
        <p:spPr>
          <a:xfrm>
            <a:off x="16768" y="0"/>
            <a:ext cx="9127232" cy="6093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4" name="Picture 3" descr="RWT-Brisbane-Extent2.jpg"/>
          <p:cNvPicPr>
            <a:picLocks noChangeAspect="1"/>
          </p:cNvPicPr>
          <p:nvPr/>
        </p:nvPicPr>
        <p:blipFill>
          <a:blip r:embed="rId4" cstate="print"/>
          <a:srcRect l="24416" r="24416"/>
          <a:stretch>
            <a:fillRect/>
          </a:stretch>
        </p:blipFill>
        <p:spPr>
          <a:xfrm>
            <a:off x="0" y="10319"/>
            <a:ext cx="3131840" cy="3558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71600" y="1844824"/>
            <a:ext cx="1215008" cy="825986"/>
          </a:xfrm>
          <a:prstGeom prst="rect">
            <a:avLst/>
          </a:prstGeom>
          <a:noFill/>
          <a:ln w="47625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Arrow 8"/>
          <p:cNvSpPr/>
          <p:nvPr/>
        </p:nvSpPr>
        <p:spPr>
          <a:xfrm rot="1466821">
            <a:off x="2201605" y="3060830"/>
            <a:ext cx="2554972" cy="40864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972250" y="354319"/>
            <a:ext cx="3259226" cy="1107996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ct val="0"/>
              </a:spcAft>
            </a:pPr>
            <a:r>
              <a:rPr lang="en-US" sz="6600" b="1" dirty="0" smtClean="0">
                <a:ln w="158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Brisbane</a:t>
            </a:r>
          </a:p>
        </p:txBody>
      </p:sp>
      <p:pic>
        <p:nvPicPr>
          <p:cNvPr id="11" name="Picture 5" descr="aedes_aegypt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737612" y="5388136"/>
            <a:ext cx="6000875" cy="76944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ct val="0"/>
              </a:spcAft>
            </a:pPr>
            <a:r>
              <a:rPr lang="en-US" sz="4400" b="1" dirty="0" smtClean="0">
                <a:ln w="158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100,000 Rainwater </a:t>
            </a:r>
            <a:r>
              <a:rPr lang="en-US" sz="4400" b="1" dirty="0">
                <a:ln w="15875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Tanks</a:t>
            </a:r>
          </a:p>
        </p:txBody>
      </p:sp>
    </p:spTree>
    <p:extLst>
      <p:ext uri="{BB962C8B-B14F-4D97-AF65-F5344CB8AC3E}">
        <p14:creationId xmlns:p14="http://schemas.microsoft.com/office/powerpoint/2010/main" xmlns="" val="29508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9140844"/>
              </p:ext>
            </p:extLst>
          </p:nvPr>
        </p:nvGraphicFramePr>
        <p:xfrm>
          <a:off x="1654267" y="1124744"/>
          <a:ext cx="6230102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051"/>
                <a:gridCol w="3115051"/>
              </a:tblGrid>
              <a:tr h="22322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11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Populations with ongoing </a:t>
                      </a:r>
                      <a:r>
                        <a:rPr lang="en-A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hendra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transmission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Highly seasonal location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Uncertain location due to environment and climate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11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AU" sz="11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istance between    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camps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Probability of</a:t>
                      </a: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movement</a:t>
                      </a:r>
                    </a:p>
                    <a:p>
                      <a:endParaRPr lang="en-AU" dirty="0"/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1100" b="1" dirty="0" smtClean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Rainwater tanks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Fixed and accurate spatial location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Population</a:t>
                      </a:r>
                      <a:r>
                        <a:rPr lang="en-AU" sz="1800" b="1" baseline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growth  rate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Source or sink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Oval 6"/>
          <p:cNvSpPr/>
          <p:nvPr/>
        </p:nvSpPr>
        <p:spPr>
          <a:xfrm>
            <a:off x="3419872" y="589621"/>
            <a:ext cx="360040" cy="319100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2164665" y="4086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1239" y="364927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15073" y="600353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896339" y="589621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/>
          <p:cNvCxnSpPr>
            <a:stCxn id="11" idx="6"/>
          </p:cNvCxnSpPr>
          <p:nvPr/>
        </p:nvCxnSpPr>
        <p:spPr>
          <a:xfrm flipV="1">
            <a:off x="6297279" y="749171"/>
            <a:ext cx="578977" cy="107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61" y="3869473"/>
            <a:ext cx="1188798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409493" y="4661561"/>
            <a:ext cx="1062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Aedes aegypti</a:t>
            </a:r>
            <a:endParaRPr lang="en-AU" sz="12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94" y="1471947"/>
            <a:ext cx="1062407" cy="1062407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490762" y="2611545"/>
            <a:ext cx="809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Flying-Fox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xmlns="" val="21991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840"/>
            <a:ext cx="10823457" cy="6097136"/>
          </a:xfrm>
          <a:prstGeom prst="rect">
            <a:avLst/>
          </a:prstGeom>
        </p:spPr>
      </p:pic>
      <p:pic>
        <p:nvPicPr>
          <p:cNvPr id="68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7164288" y="5517232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1200" dirty="0" smtClean="0">
                <a:solidFill>
                  <a:schemeClr val="tx1"/>
                </a:solidFill>
              </a:rPr>
              <a:t>  0                     200m </a:t>
            </a:r>
            <a:endParaRPr lang="en-AU" sz="12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380312" y="5787805"/>
            <a:ext cx="1008112" cy="89467"/>
            <a:chOff x="7380312" y="5715797"/>
            <a:chExt cx="1008112" cy="8946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7380312" y="5805264"/>
              <a:ext cx="1008112" cy="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380312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388424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043608" y="340682"/>
            <a:ext cx="3092257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Street Map Layer</a:t>
            </a:r>
            <a:endParaRPr lang="en-A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4509120"/>
            <a:ext cx="8496944" cy="156966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Data Type: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Street Address</a:t>
            </a:r>
          </a:p>
          <a:p>
            <a:endParaRPr lang="en-US" sz="2400" b="1" dirty="0" smtClean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23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816640" cy="6093296"/>
          </a:xfrm>
          <a:prstGeom prst="rect">
            <a:avLst/>
          </a:prstGeom>
        </p:spPr>
      </p:pic>
      <p:pic>
        <p:nvPicPr>
          <p:cNvPr id="5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164288" y="5517232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1200" dirty="0" smtClean="0">
                <a:solidFill>
                  <a:schemeClr val="tx1"/>
                </a:solidFill>
              </a:rPr>
              <a:t>  0                     200m </a:t>
            </a:r>
            <a:endParaRPr lang="en-AU" sz="12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380312" y="5787805"/>
            <a:ext cx="1008112" cy="89467"/>
            <a:chOff x="7380312" y="5715797"/>
            <a:chExt cx="1008112" cy="894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380312" y="5805264"/>
              <a:ext cx="1008112" cy="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380312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388424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971600" y="323945"/>
            <a:ext cx="2678490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Cadastre Layer</a:t>
            </a:r>
            <a:endParaRPr lang="en-AU" sz="32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4509120"/>
            <a:ext cx="8424936" cy="160043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Data Types: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Property, Block, Suburb, Local Government Areas (QLD Gov)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Socio-economic data (ABS)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82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1326149" cy="6093296"/>
          </a:xfrm>
          <a:prstGeom prst="rect">
            <a:avLst/>
          </a:prstGeom>
        </p:spPr>
      </p:pic>
      <p:pic>
        <p:nvPicPr>
          <p:cNvPr id="7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164288" y="5517233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1200" dirty="0" smtClean="0">
                <a:solidFill>
                  <a:schemeClr val="tx1"/>
                </a:solidFill>
              </a:rPr>
              <a:t>  0                     200m </a:t>
            </a:r>
            <a:endParaRPr lang="en-AU" sz="1200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80312" y="5787805"/>
            <a:ext cx="1008112" cy="89467"/>
            <a:chOff x="7380312" y="5715797"/>
            <a:chExt cx="1008112" cy="89467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380312" y="5805264"/>
              <a:ext cx="1008112" cy="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380312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388424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971600" y="323945"/>
            <a:ext cx="4036426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Landscape Cover Layer</a:t>
            </a:r>
            <a:endParaRPr lang="en-AU" sz="32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4509120"/>
            <a:ext cx="8424936" cy="138499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Data Types: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Landscape Cover Raster (Brisbane City Council)</a:t>
            </a:r>
          </a:p>
          <a:p>
            <a:endParaRPr lang="en-US" sz="3000" b="1" dirty="0" smtClean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8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142481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2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509120"/>
            <a:ext cx="1621089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164" y="4437112"/>
            <a:ext cx="11521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73228" y="260648"/>
            <a:ext cx="1346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</a:t>
            </a:r>
            <a:endParaRPr lang="en-AU" sz="44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313" y="1137806"/>
            <a:ext cx="77771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To Explore: </a:t>
            </a:r>
          </a:p>
          <a:p>
            <a:endParaRPr lang="en-AU" sz="1400" dirty="0" smtClean="0"/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 How best to construct network models as vector management tools? </a:t>
            </a:r>
          </a:p>
          <a:p>
            <a:endParaRPr lang="en-AU" sz="1400" dirty="0" smtClean="0"/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 What is the appropriate scale to model disease vector movement?</a:t>
            </a:r>
          </a:p>
          <a:p>
            <a:endParaRPr lang="en-AU" sz="1400" dirty="0" smtClean="0"/>
          </a:p>
          <a:p>
            <a:pPr>
              <a:buFont typeface="Arial" pitchFamily="34" charset="0"/>
              <a:buChar char="•"/>
            </a:pPr>
            <a:r>
              <a:rPr lang="en-AU" sz="2400" dirty="0" smtClean="0"/>
              <a:t> How does the ecology of the system influence the model development process?</a:t>
            </a:r>
          </a:p>
        </p:txBody>
      </p:sp>
      <p:pic>
        <p:nvPicPr>
          <p:cNvPr id="21" name="Picture 20" descr="3047585984_569e773a5b.jpg"/>
          <p:cNvPicPr>
            <a:picLocks noChangeAspect="1"/>
          </p:cNvPicPr>
          <p:nvPr/>
        </p:nvPicPr>
        <p:blipFill>
          <a:blip r:embed="rId5" cstate="print"/>
          <a:srcRect l="8661" r="4724"/>
          <a:stretch>
            <a:fillRect/>
          </a:stretch>
        </p:blipFill>
        <p:spPr>
          <a:xfrm>
            <a:off x="5004048" y="4509120"/>
            <a:ext cx="1305649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ight Arrow 21"/>
          <p:cNvSpPr/>
          <p:nvPr/>
        </p:nvSpPr>
        <p:spPr>
          <a:xfrm>
            <a:off x="6372200" y="4797152"/>
            <a:ext cx="433179" cy="388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ight Arrow 22"/>
          <p:cNvSpPr/>
          <p:nvPr/>
        </p:nvSpPr>
        <p:spPr>
          <a:xfrm>
            <a:off x="2719969" y="4824536"/>
            <a:ext cx="433179" cy="388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892" y="4505302"/>
            <a:ext cx="1761879" cy="108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97345" y="5580087"/>
            <a:ext cx="957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Bat Camps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8922" y="5589240"/>
            <a:ext cx="121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/>
              <a:t>Aedes aegypti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6630" y="5589824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Rainwater Tank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0742" y="5589240"/>
            <a:ext cx="885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Flying-fox</a:t>
            </a:r>
          </a:p>
        </p:txBody>
      </p:sp>
    </p:spTree>
    <p:extLst>
      <p:ext uri="{BB962C8B-B14F-4D97-AF65-F5344CB8AC3E}">
        <p14:creationId xmlns:p14="http://schemas.microsoft.com/office/powerpoint/2010/main" xmlns="" val="788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20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2" y="0"/>
            <a:ext cx="11326149" cy="6093296"/>
          </a:xfrm>
          <a:prstGeom prst="rect">
            <a:avLst/>
          </a:prstGeom>
        </p:spPr>
      </p:pic>
      <p:pic>
        <p:nvPicPr>
          <p:cNvPr id="9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164288" y="5517232"/>
            <a:ext cx="1440160" cy="432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1200" dirty="0" smtClean="0">
                <a:solidFill>
                  <a:schemeClr val="tx1"/>
                </a:solidFill>
              </a:rPr>
              <a:t>  0                     200m </a:t>
            </a:r>
            <a:endParaRPr lang="en-AU" sz="12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380312" y="5787805"/>
            <a:ext cx="1008112" cy="89467"/>
            <a:chOff x="7380312" y="5715797"/>
            <a:chExt cx="1008112" cy="894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380312" y="5805264"/>
              <a:ext cx="1008112" cy="0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380312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388424" y="5715797"/>
              <a:ext cx="0" cy="89467"/>
            </a:xfrm>
            <a:prstGeom prst="line">
              <a:avLst/>
            </a:prstGeom>
            <a:ln w="22225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971600" y="323945"/>
            <a:ext cx="3766416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Tank Spatial Location</a:t>
            </a:r>
            <a:endParaRPr lang="en-AU" sz="32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4509120"/>
            <a:ext cx="8424936" cy="1754326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Data Types: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Landscape Cover Raster (Brisbane City Council)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 Tank Location (BCC, QLD Gov)</a:t>
            </a:r>
          </a:p>
          <a:p>
            <a:endParaRPr lang="en-US" sz="3000" b="1" dirty="0" smtClean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7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21</a:t>
            </a:fld>
            <a:r>
              <a:rPr lang="en-AU" smtClean="0"/>
              <a:t>  |</a:t>
            </a:r>
            <a:endParaRPr lang="en-AU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9140844"/>
              </p:ext>
            </p:extLst>
          </p:nvPr>
        </p:nvGraphicFramePr>
        <p:xfrm>
          <a:off x="1654271" y="1124744"/>
          <a:ext cx="6230096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048"/>
                <a:gridCol w="3115048"/>
              </a:tblGrid>
              <a:tr h="22322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11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Populations with ongoing </a:t>
                      </a:r>
                      <a:r>
                        <a:rPr lang="en-A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hendra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transmission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Highly seasonal location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Uncertain location due to environment and climate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11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AU" sz="11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istance between    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camps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Probability of</a:t>
                      </a:r>
                      <a:r>
                        <a:rPr lang="en-A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movement</a:t>
                      </a:r>
                    </a:p>
                    <a:p>
                      <a:endParaRPr lang="en-AU" dirty="0"/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1100" b="1" dirty="0" smtClean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Rainwater tanks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Fixed and accurate spatial location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Population</a:t>
                      </a:r>
                      <a:r>
                        <a:rPr lang="en-AU" sz="1800" b="1" baseline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growth  rate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AU" sz="500" b="1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Source or sink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11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Dispersal kernel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AU" sz="500" b="1" kern="1200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Influence of population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size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AU" sz="500" b="1" kern="1200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AU" sz="1800" b="1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Landscape influences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AU" sz="1800" b="1" kern="1200" baseline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1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probability of  interaction</a:t>
                      </a:r>
                      <a:endParaRPr lang="en-AU" sz="1800" b="1" kern="1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3419872" y="589621"/>
            <a:ext cx="360040" cy="319100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2164665" y="4086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1239" y="364927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15073" y="600353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6896339" y="589621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Connector 14"/>
          <p:cNvCxnSpPr>
            <a:stCxn id="13" idx="6"/>
          </p:cNvCxnSpPr>
          <p:nvPr/>
        </p:nvCxnSpPr>
        <p:spPr>
          <a:xfrm flipV="1">
            <a:off x="6297279" y="749171"/>
            <a:ext cx="578977" cy="107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61" y="3869473"/>
            <a:ext cx="1188798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409493" y="4661561"/>
            <a:ext cx="1062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Aedes aegypti</a:t>
            </a:r>
            <a:endParaRPr lang="en-AU" sz="12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94" y="1471947"/>
            <a:ext cx="1062407" cy="1062407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490762" y="2611545"/>
            <a:ext cx="809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Flying-Fox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xmlns="" val="28922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26149" cy="6093296"/>
          </a:xfrm>
          <a:prstGeom prst="rect">
            <a:avLst/>
          </a:prstGeom>
        </p:spPr>
      </p:pic>
      <p:pic>
        <p:nvPicPr>
          <p:cNvPr id="5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5652120" y="2564904"/>
            <a:ext cx="72008" cy="184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24128" y="2780928"/>
            <a:ext cx="36004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60132" y="2996952"/>
            <a:ext cx="36004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0032" y="1988840"/>
            <a:ext cx="864098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691013" y="2955526"/>
            <a:ext cx="1105123" cy="193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66520" y="3165774"/>
            <a:ext cx="72008" cy="263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02524" y="2996952"/>
            <a:ext cx="573596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38528" y="2996952"/>
            <a:ext cx="537592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66520" y="3429000"/>
            <a:ext cx="72008" cy="4110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868144" y="3840036"/>
            <a:ext cx="698376" cy="21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6136" y="3181163"/>
            <a:ext cx="72008" cy="607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17332" y="4393704"/>
            <a:ext cx="196788" cy="539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450124" y="3861048"/>
            <a:ext cx="116396" cy="547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64804" y="4440741"/>
            <a:ext cx="627476" cy="518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146174" y="4757137"/>
            <a:ext cx="286880" cy="201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2320" y="4725144"/>
            <a:ext cx="288032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70440" y="4797152"/>
            <a:ext cx="689992" cy="94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495568" y="4825306"/>
            <a:ext cx="36872" cy="218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35624" y="2564904"/>
            <a:ext cx="80392" cy="368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30008" y="4958916"/>
            <a:ext cx="162272" cy="432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53200" y="5410454"/>
            <a:ext cx="136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67722" y="4988728"/>
            <a:ext cx="116446" cy="384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716016" y="1988840"/>
            <a:ext cx="144016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92280" y="1915394"/>
            <a:ext cx="576064" cy="37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07324" y="1916832"/>
            <a:ext cx="448903" cy="646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708540" y="1987402"/>
            <a:ext cx="175828" cy="306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585596" y="2348880"/>
            <a:ext cx="122944" cy="1996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662613" y="2770610"/>
            <a:ext cx="1026598" cy="184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711334" y="2572091"/>
            <a:ext cx="940784" cy="16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212124" y="2581672"/>
            <a:ext cx="384212" cy="415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08948" y="3869949"/>
            <a:ext cx="357572" cy="5060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7770440" y="4891037"/>
            <a:ext cx="725128" cy="152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146174" y="4891037"/>
            <a:ext cx="583438" cy="67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974923" y="4454913"/>
            <a:ext cx="439197" cy="504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124364" y="5391835"/>
            <a:ext cx="156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974922" y="4416100"/>
            <a:ext cx="206406" cy="5483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348394" y="5391835"/>
            <a:ext cx="348822" cy="186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316" y="1896283"/>
            <a:ext cx="158342" cy="308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716016" y="4088458"/>
            <a:ext cx="491567" cy="420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635624" y="3951548"/>
            <a:ext cx="0" cy="124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46861" y="3839344"/>
            <a:ext cx="585279" cy="224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35624" y="4122997"/>
            <a:ext cx="55389" cy="384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663244" y="4063752"/>
            <a:ext cx="547613" cy="24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662613" y="3907160"/>
            <a:ext cx="531476" cy="156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6667898" y="1862572"/>
            <a:ext cx="424382" cy="54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689630" y="2944873"/>
            <a:ext cx="1044401" cy="31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910403" y="3989157"/>
            <a:ext cx="768375" cy="510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2931773" y="3951548"/>
            <a:ext cx="920147" cy="339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899414" y="3989157"/>
            <a:ext cx="718208" cy="99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911842" y="3907160"/>
            <a:ext cx="705780" cy="4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644008" y="2967039"/>
            <a:ext cx="9618" cy="902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463502" y="4440741"/>
            <a:ext cx="960367" cy="284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076057" y="5949280"/>
            <a:ext cx="288031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4716016" y="5877272"/>
            <a:ext cx="288033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427985" y="5517232"/>
            <a:ext cx="288031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427984" y="5157192"/>
            <a:ext cx="576064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4716016" y="4509120"/>
            <a:ext cx="288032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974922" y="4978234"/>
            <a:ext cx="322026" cy="382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319202" y="4454805"/>
            <a:ext cx="105406" cy="900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6425910" y="4462662"/>
            <a:ext cx="293042" cy="915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3443782" y="5099970"/>
            <a:ext cx="947503" cy="390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2614800" y="4967386"/>
            <a:ext cx="751178" cy="117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092280" y="1664314"/>
            <a:ext cx="119844" cy="198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343962" y="5115205"/>
            <a:ext cx="58778" cy="5231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948631" y="5121188"/>
            <a:ext cx="454474" cy="461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652854" y="1645568"/>
            <a:ext cx="555407" cy="217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7255854" y="1086915"/>
            <a:ext cx="268474" cy="523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954154" y="1484784"/>
            <a:ext cx="62198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025945" y="1308626"/>
            <a:ext cx="43179" cy="147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079820" y="836712"/>
            <a:ext cx="201136" cy="424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025945" y="1495585"/>
            <a:ext cx="579059" cy="35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6464804" y="1926196"/>
            <a:ext cx="613152" cy="286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732221" y="2587102"/>
            <a:ext cx="956990" cy="182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743005" y="2576290"/>
            <a:ext cx="981123" cy="394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675820" y="2582073"/>
            <a:ext cx="976298" cy="3554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743005" y="2581672"/>
            <a:ext cx="1035129" cy="57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860032" y="1988840"/>
            <a:ext cx="827600" cy="784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3962400" y="2564908"/>
            <a:ext cx="705780" cy="4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3946122" y="2605907"/>
            <a:ext cx="684378" cy="328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6454317" y="4452388"/>
            <a:ext cx="453007" cy="946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967084" y="4967386"/>
            <a:ext cx="1132560" cy="22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5057942" y="5116996"/>
            <a:ext cx="1020183" cy="260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5046222" y="4974487"/>
            <a:ext cx="891412" cy="1467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185898" y="4414859"/>
            <a:ext cx="118247" cy="9485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943686" y="4920216"/>
            <a:ext cx="803531" cy="490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855308" y="1273315"/>
            <a:ext cx="269249" cy="7097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5148064" y="1016732"/>
            <a:ext cx="27848" cy="196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5161989" y="1265627"/>
            <a:ext cx="775645" cy="4273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5186833" y="550102"/>
            <a:ext cx="79742" cy="422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5304081" y="522826"/>
            <a:ext cx="956809" cy="343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 flipV="1">
            <a:off x="5220072" y="1007302"/>
            <a:ext cx="827462" cy="268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304081" y="517797"/>
            <a:ext cx="743453" cy="755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5222206" y="861160"/>
            <a:ext cx="1038684" cy="155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223273" y="1023919"/>
            <a:ext cx="705412" cy="6512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5214324" y="1006047"/>
            <a:ext cx="766658" cy="459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304081" y="515296"/>
            <a:ext cx="682062" cy="95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5152673" y="861160"/>
            <a:ext cx="1108217" cy="387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V="1">
            <a:off x="5304081" y="497215"/>
            <a:ext cx="1218724" cy="171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5230506" y="115698"/>
            <a:ext cx="1284542" cy="362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5242690" y="109248"/>
            <a:ext cx="1026082" cy="764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6304145" y="497952"/>
            <a:ext cx="229219" cy="349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5214324" y="124533"/>
            <a:ext cx="59508" cy="362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301855" y="522826"/>
            <a:ext cx="221238" cy="520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 flipV="1">
            <a:off x="6566520" y="477807"/>
            <a:ext cx="689335" cy="19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3327011" y="2069391"/>
            <a:ext cx="583392" cy="517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2210974" y="1479299"/>
            <a:ext cx="848858" cy="213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2210974" y="1706781"/>
            <a:ext cx="860837" cy="243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3112582" y="1479299"/>
            <a:ext cx="374576" cy="182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3311968" y="1709351"/>
            <a:ext cx="175190" cy="316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3075012" y="1495585"/>
            <a:ext cx="17591" cy="419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3122651" y="1694811"/>
            <a:ext cx="341007" cy="234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 flipV="1">
            <a:off x="3119648" y="1964061"/>
            <a:ext cx="173506" cy="84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3092603" y="800772"/>
            <a:ext cx="200551" cy="638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3092603" y="935756"/>
            <a:ext cx="358842" cy="510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>
            <a:off x="3095805" y="1030356"/>
            <a:ext cx="551183" cy="399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3089077" y="1495585"/>
            <a:ext cx="207278" cy="530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>
            <a:off x="3505600" y="1030356"/>
            <a:ext cx="150939" cy="615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 flipH="1" flipV="1">
            <a:off x="3335625" y="799111"/>
            <a:ext cx="123702" cy="8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 flipV="1">
            <a:off x="3493716" y="919470"/>
            <a:ext cx="156191" cy="61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3311968" y="432584"/>
            <a:ext cx="46005" cy="316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2808874" y="104218"/>
            <a:ext cx="286296" cy="393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 flipV="1">
            <a:off x="2816622" y="522826"/>
            <a:ext cx="129516" cy="68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 flipV="1">
            <a:off x="2993568" y="628484"/>
            <a:ext cx="291674" cy="132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2981384" y="104218"/>
            <a:ext cx="120772" cy="468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 flipH="1">
            <a:off x="2986674" y="413226"/>
            <a:ext cx="354772" cy="164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3130522" y="104218"/>
            <a:ext cx="217910" cy="283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07029" y="94965"/>
            <a:ext cx="186125" cy="66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2825536" y="413092"/>
            <a:ext cx="515910" cy="95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 flipV="1">
            <a:off x="3991741" y="188640"/>
            <a:ext cx="418895" cy="57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3402837" y="188640"/>
            <a:ext cx="537432" cy="199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4425684" y="296752"/>
            <a:ext cx="36331" cy="146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3973425" y="229701"/>
            <a:ext cx="472408" cy="231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 flipV="1">
            <a:off x="634875" y="723393"/>
            <a:ext cx="409157" cy="59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13640" y="739084"/>
            <a:ext cx="141936" cy="533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>
            <a:off x="763458" y="799111"/>
            <a:ext cx="280574" cy="509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605356" y="1337962"/>
            <a:ext cx="116150" cy="757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634875" y="2104517"/>
            <a:ext cx="192709" cy="56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>
            <a:off x="323528" y="2132529"/>
            <a:ext cx="281828" cy="373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H="1">
            <a:off x="763458" y="2160542"/>
            <a:ext cx="64126" cy="426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H="1">
            <a:off x="534821" y="2140286"/>
            <a:ext cx="67991" cy="403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323528" y="2535453"/>
            <a:ext cx="191032" cy="3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57254" y="2587102"/>
            <a:ext cx="176538" cy="1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877740" y="2156562"/>
            <a:ext cx="869338" cy="120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2023272" y="2320867"/>
            <a:ext cx="676520" cy="172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788959" y="2281577"/>
            <a:ext cx="943768" cy="332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H="1">
            <a:off x="534819" y="2169412"/>
            <a:ext cx="288293" cy="38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 flipV="1">
            <a:off x="613640" y="2140286"/>
            <a:ext cx="138821" cy="454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330200" y="2173269"/>
            <a:ext cx="502587" cy="359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>
            <a:off x="1799912" y="2276872"/>
            <a:ext cx="188638" cy="1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2731114" y="2506473"/>
            <a:ext cx="187739" cy="426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2036802" y="2328246"/>
            <a:ext cx="875911" cy="637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2946138" y="2991701"/>
            <a:ext cx="425492" cy="200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2946138" y="3217761"/>
            <a:ext cx="426641" cy="72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>
            <a:off x="2771800" y="3218904"/>
            <a:ext cx="599596" cy="300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2740578" y="3558518"/>
            <a:ext cx="172135" cy="37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3417925" y="3237482"/>
            <a:ext cx="481489" cy="7211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>
            <a:off x="2067467" y="3429000"/>
            <a:ext cx="663647" cy="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1776945" y="3761044"/>
            <a:ext cx="1109837" cy="168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2067782" y="3433752"/>
            <a:ext cx="819000" cy="502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1846741" y="3393593"/>
            <a:ext cx="172040" cy="24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>
            <a:off x="1747078" y="3406666"/>
            <a:ext cx="52834" cy="327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H="1">
            <a:off x="1773495" y="3447002"/>
            <a:ext cx="257968" cy="287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>
            <a:off x="1155467" y="3273254"/>
            <a:ext cx="644445" cy="959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853264" y="3598072"/>
            <a:ext cx="881386" cy="16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1122717" y="3292750"/>
            <a:ext cx="606616" cy="468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 flipH="1">
            <a:off x="826371" y="3297095"/>
            <a:ext cx="291709" cy="2730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911220" y="3236785"/>
            <a:ext cx="172040" cy="24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flipH="1">
            <a:off x="822902" y="3256486"/>
            <a:ext cx="80843" cy="313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V="1">
            <a:off x="852949" y="3405660"/>
            <a:ext cx="957227" cy="185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V="1">
            <a:off x="1779320" y="3543461"/>
            <a:ext cx="948830" cy="210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165627" y="3498168"/>
            <a:ext cx="642176" cy="92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flipV="1">
            <a:off x="175010" y="3236785"/>
            <a:ext cx="702730" cy="26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 flipV="1">
            <a:off x="165627" y="3292750"/>
            <a:ext cx="951058" cy="205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flipV="1">
            <a:off x="204832" y="4191387"/>
            <a:ext cx="526397" cy="348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 flipV="1">
            <a:off x="730161" y="3634518"/>
            <a:ext cx="96115" cy="505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763458" y="4170839"/>
            <a:ext cx="173515" cy="31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204409" y="4543239"/>
            <a:ext cx="706811" cy="1035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714071" y="4191387"/>
            <a:ext cx="197149" cy="449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 flipH="1">
            <a:off x="936223" y="4223071"/>
            <a:ext cx="11001" cy="404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H="1">
            <a:off x="201558" y="4232903"/>
            <a:ext cx="737410" cy="306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>
            <a:off x="965367" y="4674097"/>
            <a:ext cx="295476" cy="62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>
            <a:off x="972225" y="4666910"/>
            <a:ext cx="1608099" cy="292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 flipV="1">
            <a:off x="2399290" y="5606355"/>
            <a:ext cx="512979" cy="291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>
            <a:off x="1426025" y="5766150"/>
            <a:ext cx="728886" cy="115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>
            <a:off x="1293957" y="5337213"/>
            <a:ext cx="117033" cy="396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>
            <a:off x="848045" y="5431665"/>
            <a:ext cx="534538" cy="302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/>
          <p:nvPr/>
        </p:nvCxnSpPr>
        <p:spPr>
          <a:xfrm flipV="1">
            <a:off x="839453" y="5322750"/>
            <a:ext cx="421365" cy="87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1291742" y="5340084"/>
            <a:ext cx="871361" cy="5411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2210851" y="5898332"/>
            <a:ext cx="150681" cy="14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 flipH="1">
            <a:off x="2611481" y="5606355"/>
            <a:ext cx="300788" cy="327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/>
        </p:nvCxnSpPr>
        <p:spPr>
          <a:xfrm>
            <a:off x="2415724" y="5926256"/>
            <a:ext cx="150681" cy="14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/>
        </p:nvCxnSpPr>
        <p:spPr>
          <a:xfrm>
            <a:off x="1305894" y="5326706"/>
            <a:ext cx="1606375" cy="272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/>
          <p:nvPr/>
        </p:nvCxnSpPr>
        <p:spPr>
          <a:xfrm flipV="1">
            <a:off x="2208179" y="5606356"/>
            <a:ext cx="697478" cy="274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/>
          <p:nvPr/>
        </p:nvCxnSpPr>
        <p:spPr>
          <a:xfrm flipH="1" flipV="1">
            <a:off x="2956639" y="5618718"/>
            <a:ext cx="434695" cy="330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/>
          <p:nvPr/>
        </p:nvCxnSpPr>
        <p:spPr>
          <a:xfrm flipH="1" flipV="1">
            <a:off x="2950027" y="5588697"/>
            <a:ext cx="361941" cy="72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/>
          <p:cNvCxnSpPr/>
          <p:nvPr/>
        </p:nvCxnSpPr>
        <p:spPr>
          <a:xfrm flipH="1" flipV="1">
            <a:off x="3334971" y="5686475"/>
            <a:ext cx="82954" cy="247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/>
          <p:cNvCxnSpPr/>
          <p:nvPr/>
        </p:nvCxnSpPr>
        <p:spPr>
          <a:xfrm flipH="1" flipV="1">
            <a:off x="2610776" y="5933729"/>
            <a:ext cx="787170" cy="3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/>
          <p:nvPr/>
        </p:nvCxnSpPr>
        <p:spPr>
          <a:xfrm flipH="1" flipV="1">
            <a:off x="5382480" y="6011239"/>
            <a:ext cx="218896" cy="20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/>
          <p:cNvCxnSpPr/>
          <p:nvPr/>
        </p:nvCxnSpPr>
        <p:spPr>
          <a:xfrm flipH="1">
            <a:off x="2011944" y="1727941"/>
            <a:ext cx="179708" cy="556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971600" y="4202523"/>
            <a:ext cx="1594805" cy="756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Oval 205"/>
          <p:cNvSpPr/>
          <p:nvPr/>
        </p:nvSpPr>
        <p:spPr>
          <a:xfrm>
            <a:off x="6369704" y="4380810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7" name="Oval 206"/>
          <p:cNvSpPr/>
          <p:nvPr/>
        </p:nvSpPr>
        <p:spPr>
          <a:xfrm>
            <a:off x="6102315" y="4304679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9" name="Oval 208"/>
          <p:cNvSpPr/>
          <p:nvPr/>
        </p:nvSpPr>
        <p:spPr>
          <a:xfrm>
            <a:off x="6491063" y="3802241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6" name="TextBox 215"/>
          <p:cNvSpPr txBox="1"/>
          <p:nvPr/>
        </p:nvSpPr>
        <p:spPr>
          <a:xfrm>
            <a:off x="7524328" y="3284984"/>
            <a:ext cx="1244251" cy="9233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Sink</a:t>
            </a:r>
          </a:p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Source</a:t>
            </a:r>
          </a:p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 Exposed</a:t>
            </a:r>
          </a:p>
        </p:txBody>
      </p:sp>
      <p:sp>
        <p:nvSpPr>
          <p:cNvPr id="217" name="Oval 216"/>
          <p:cNvSpPr/>
          <p:nvPr/>
        </p:nvSpPr>
        <p:spPr>
          <a:xfrm>
            <a:off x="7581613" y="3643642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8" name="Oval 217"/>
          <p:cNvSpPr/>
          <p:nvPr/>
        </p:nvSpPr>
        <p:spPr>
          <a:xfrm>
            <a:off x="7596336" y="39316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9" name="Oval 218"/>
          <p:cNvSpPr/>
          <p:nvPr/>
        </p:nvSpPr>
        <p:spPr>
          <a:xfrm>
            <a:off x="7596336" y="335699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0" name="Oval 219"/>
          <p:cNvSpPr/>
          <p:nvPr/>
        </p:nvSpPr>
        <p:spPr>
          <a:xfrm>
            <a:off x="539552" y="6193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1" name="Oval 220"/>
          <p:cNvSpPr/>
          <p:nvPr/>
        </p:nvSpPr>
        <p:spPr>
          <a:xfrm>
            <a:off x="2627784" y="34276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2" name="Oval 221"/>
          <p:cNvSpPr/>
          <p:nvPr/>
        </p:nvSpPr>
        <p:spPr>
          <a:xfrm>
            <a:off x="2685069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3" name="Oval 222"/>
          <p:cNvSpPr/>
          <p:nvPr/>
        </p:nvSpPr>
        <p:spPr>
          <a:xfrm>
            <a:off x="3045109" y="4324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9" name="Oval 228"/>
          <p:cNvSpPr/>
          <p:nvPr/>
        </p:nvSpPr>
        <p:spPr>
          <a:xfrm>
            <a:off x="1676957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0" name="Oval 229"/>
          <p:cNvSpPr/>
          <p:nvPr/>
        </p:nvSpPr>
        <p:spPr>
          <a:xfrm>
            <a:off x="884869" y="41490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1" name="Oval 230"/>
          <p:cNvSpPr/>
          <p:nvPr/>
        </p:nvSpPr>
        <p:spPr>
          <a:xfrm>
            <a:off x="7020272" y="4867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2" name="Oval 231"/>
          <p:cNvSpPr/>
          <p:nvPr/>
        </p:nvSpPr>
        <p:spPr>
          <a:xfrm>
            <a:off x="8388424" y="472376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3" name="Oval 232"/>
          <p:cNvSpPr/>
          <p:nvPr/>
        </p:nvSpPr>
        <p:spPr>
          <a:xfrm>
            <a:off x="8460432" y="50117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4" name="Oval 233"/>
          <p:cNvSpPr/>
          <p:nvPr/>
        </p:nvSpPr>
        <p:spPr>
          <a:xfrm>
            <a:off x="7725629" y="47971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5" name="Oval 234"/>
          <p:cNvSpPr/>
          <p:nvPr/>
        </p:nvSpPr>
        <p:spPr>
          <a:xfrm>
            <a:off x="7380312" y="465313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6" name="Oval 235"/>
          <p:cNvSpPr/>
          <p:nvPr/>
        </p:nvSpPr>
        <p:spPr>
          <a:xfrm>
            <a:off x="6645509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7" name="Oval 236"/>
          <p:cNvSpPr/>
          <p:nvPr/>
        </p:nvSpPr>
        <p:spPr>
          <a:xfrm>
            <a:off x="5061333" y="11967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2" name="Oval 241"/>
          <p:cNvSpPr/>
          <p:nvPr/>
        </p:nvSpPr>
        <p:spPr>
          <a:xfrm>
            <a:off x="3405149" y="83533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3" name="Oval 242"/>
          <p:cNvSpPr/>
          <p:nvPr/>
        </p:nvSpPr>
        <p:spPr>
          <a:xfrm>
            <a:off x="3563888" y="90872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4" name="Oval 243"/>
          <p:cNvSpPr/>
          <p:nvPr/>
        </p:nvSpPr>
        <p:spPr>
          <a:xfrm>
            <a:off x="6876256" y="52998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5" name="Oval 244"/>
          <p:cNvSpPr/>
          <p:nvPr/>
        </p:nvSpPr>
        <p:spPr>
          <a:xfrm>
            <a:off x="5868144" y="48691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6" name="Oval 245"/>
          <p:cNvSpPr/>
          <p:nvPr/>
        </p:nvSpPr>
        <p:spPr>
          <a:xfrm>
            <a:off x="6573501" y="177281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7" name="Oval 246"/>
          <p:cNvSpPr/>
          <p:nvPr/>
        </p:nvSpPr>
        <p:spPr>
          <a:xfrm>
            <a:off x="4644008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8" name="Oval 247"/>
          <p:cNvSpPr/>
          <p:nvPr/>
        </p:nvSpPr>
        <p:spPr>
          <a:xfrm>
            <a:off x="4572000" y="285155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9" name="Oval 248"/>
          <p:cNvSpPr/>
          <p:nvPr/>
        </p:nvSpPr>
        <p:spPr>
          <a:xfrm>
            <a:off x="5580112" y="2487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5" name="Oval 254"/>
          <p:cNvSpPr/>
          <p:nvPr/>
        </p:nvSpPr>
        <p:spPr>
          <a:xfrm>
            <a:off x="5580112" y="270753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6" name="Oval 255"/>
          <p:cNvSpPr/>
          <p:nvPr/>
        </p:nvSpPr>
        <p:spPr>
          <a:xfrm>
            <a:off x="6012160" y="52998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7" name="Oval 256"/>
          <p:cNvSpPr/>
          <p:nvPr/>
        </p:nvSpPr>
        <p:spPr>
          <a:xfrm>
            <a:off x="5652120" y="292494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8" name="Oval 257"/>
          <p:cNvSpPr/>
          <p:nvPr/>
        </p:nvSpPr>
        <p:spPr>
          <a:xfrm>
            <a:off x="971600" y="7010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9" name="Oval 258"/>
          <p:cNvSpPr/>
          <p:nvPr/>
        </p:nvSpPr>
        <p:spPr>
          <a:xfrm>
            <a:off x="668845" y="12673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0" name="Oval 259"/>
          <p:cNvSpPr/>
          <p:nvPr/>
        </p:nvSpPr>
        <p:spPr>
          <a:xfrm>
            <a:off x="2901093" y="54729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1" name="Oval 260"/>
          <p:cNvSpPr/>
          <p:nvPr/>
        </p:nvSpPr>
        <p:spPr>
          <a:xfrm>
            <a:off x="3261133" y="3312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2" name="Oval 261"/>
          <p:cNvSpPr/>
          <p:nvPr/>
        </p:nvSpPr>
        <p:spPr>
          <a:xfrm>
            <a:off x="755576" y="20594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3" name="Oval 262"/>
          <p:cNvSpPr/>
          <p:nvPr/>
        </p:nvSpPr>
        <p:spPr>
          <a:xfrm>
            <a:off x="1907704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4" name="Oval 263"/>
          <p:cNvSpPr/>
          <p:nvPr/>
        </p:nvSpPr>
        <p:spPr>
          <a:xfrm>
            <a:off x="2123728" y="16154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8" name="Oval 267"/>
          <p:cNvSpPr/>
          <p:nvPr/>
        </p:nvSpPr>
        <p:spPr>
          <a:xfrm>
            <a:off x="2987824" y="141277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9" name="Oval 268"/>
          <p:cNvSpPr/>
          <p:nvPr/>
        </p:nvSpPr>
        <p:spPr>
          <a:xfrm>
            <a:off x="2987824" y="18448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0" name="Oval 269"/>
          <p:cNvSpPr/>
          <p:nvPr/>
        </p:nvSpPr>
        <p:spPr>
          <a:xfrm>
            <a:off x="3215680" y="198884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1" name="Oval 270"/>
          <p:cNvSpPr/>
          <p:nvPr/>
        </p:nvSpPr>
        <p:spPr>
          <a:xfrm>
            <a:off x="3405149" y="162880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2" name="Oval 271"/>
          <p:cNvSpPr/>
          <p:nvPr/>
        </p:nvSpPr>
        <p:spPr>
          <a:xfrm>
            <a:off x="2627784" y="24195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3" name="Oval 272"/>
          <p:cNvSpPr/>
          <p:nvPr/>
        </p:nvSpPr>
        <p:spPr>
          <a:xfrm>
            <a:off x="3837197" y="24928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9" name="Oval 278"/>
          <p:cNvSpPr/>
          <p:nvPr/>
        </p:nvSpPr>
        <p:spPr>
          <a:xfrm>
            <a:off x="683568" y="407707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0" name="Oval 279"/>
          <p:cNvSpPr/>
          <p:nvPr/>
        </p:nvSpPr>
        <p:spPr>
          <a:xfrm>
            <a:off x="827584" y="457619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1" name="Oval 280"/>
          <p:cNvSpPr/>
          <p:nvPr/>
        </p:nvSpPr>
        <p:spPr>
          <a:xfrm>
            <a:off x="107504" y="443711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2" name="Oval 281"/>
          <p:cNvSpPr/>
          <p:nvPr/>
        </p:nvSpPr>
        <p:spPr>
          <a:xfrm>
            <a:off x="2469045" y="4867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3" name="Oval 282"/>
          <p:cNvSpPr/>
          <p:nvPr/>
        </p:nvSpPr>
        <p:spPr>
          <a:xfrm>
            <a:off x="1187624" y="52278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4" name="Oval 283"/>
          <p:cNvSpPr/>
          <p:nvPr/>
        </p:nvSpPr>
        <p:spPr>
          <a:xfrm>
            <a:off x="755576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5" name="Oval 284"/>
          <p:cNvSpPr/>
          <p:nvPr/>
        </p:nvSpPr>
        <p:spPr>
          <a:xfrm>
            <a:off x="1316917" y="56598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6" name="Oval 285"/>
          <p:cNvSpPr/>
          <p:nvPr/>
        </p:nvSpPr>
        <p:spPr>
          <a:xfrm>
            <a:off x="2051720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7" name="Oval 286"/>
          <p:cNvSpPr/>
          <p:nvPr/>
        </p:nvSpPr>
        <p:spPr>
          <a:xfrm>
            <a:off x="6213461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8" name="Oval 287"/>
          <p:cNvSpPr/>
          <p:nvPr/>
        </p:nvSpPr>
        <p:spPr>
          <a:xfrm>
            <a:off x="2843808" y="38596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2" name="Oval 291"/>
          <p:cNvSpPr/>
          <p:nvPr/>
        </p:nvSpPr>
        <p:spPr>
          <a:xfrm>
            <a:off x="3779912" y="386104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3" name="Oval 292"/>
          <p:cNvSpPr/>
          <p:nvPr/>
        </p:nvSpPr>
        <p:spPr>
          <a:xfrm>
            <a:off x="4557277" y="37876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4" name="Oval 293"/>
          <p:cNvSpPr/>
          <p:nvPr/>
        </p:nvSpPr>
        <p:spPr>
          <a:xfrm>
            <a:off x="4572000" y="40050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5" name="Oval 294"/>
          <p:cNvSpPr/>
          <p:nvPr/>
        </p:nvSpPr>
        <p:spPr>
          <a:xfrm>
            <a:off x="4644008" y="443573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6" name="Oval 295"/>
          <p:cNvSpPr/>
          <p:nvPr/>
        </p:nvSpPr>
        <p:spPr>
          <a:xfrm>
            <a:off x="5133341" y="40050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7" name="Oval 296"/>
          <p:cNvSpPr/>
          <p:nvPr/>
        </p:nvSpPr>
        <p:spPr>
          <a:xfrm>
            <a:off x="4932040" y="501317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1" name="Oval 300"/>
          <p:cNvSpPr/>
          <p:nvPr/>
        </p:nvSpPr>
        <p:spPr>
          <a:xfrm>
            <a:off x="5709405" y="3068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2" name="Oval 301"/>
          <p:cNvSpPr/>
          <p:nvPr/>
        </p:nvSpPr>
        <p:spPr>
          <a:xfrm>
            <a:off x="5781413" y="37876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3" name="Oval 302"/>
          <p:cNvSpPr/>
          <p:nvPr/>
        </p:nvSpPr>
        <p:spPr>
          <a:xfrm>
            <a:off x="6573501" y="33556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4" name="Oval 303"/>
          <p:cNvSpPr/>
          <p:nvPr/>
        </p:nvSpPr>
        <p:spPr>
          <a:xfrm>
            <a:off x="6501493" y="3068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5" name="Oval 304"/>
          <p:cNvSpPr/>
          <p:nvPr/>
        </p:nvSpPr>
        <p:spPr>
          <a:xfrm>
            <a:off x="7077557" y="292356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3" name="Oval 312"/>
          <p:cNvSpPr/>
          <p:nvPr/>
        </p:nvSpPr>
        <p:spPr>
          <a:xfrm>
            <a:off x="7509605" y="24928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4" name="Oval 313"/>
          <p:cNvSpPr/>
          <p:nvPr/>
        </p:nvSpPr>
        <p:spPr>
          <a:xfrm>
            <a:off x="7797637" y="18448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5" name="Oval 314"/>
          <p:cNvSpPr/>
          <p:nvPr/>
        </p:nvSpPr>
        <p:spPr>
          <a:xfrm>
            <a:off x="7581613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6" name="Oval 315"/>
          <p:cNvSpPr/>
          <p:nvPr/>
        </p:nvSpPr>
        <p:spPr>
          <a:xfrm>
            <a:off x="5076056" y="90872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7" name="Oval 316"/>
          <p:cNvSpPr/>
          <p:nvPr/>
        </p:nvSpPr>
        <p:spPr>
          <a:xfrm>
            <a:off x="5853421" y="16274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8" name="Oval 317"/>
          <p:cNvSpPr/>
          <p:nvPr/>
        </p:nvSpPr>
        <p:spPr>
          <a:xfrm>
            <a:off x="5925429" y="14113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9" name="Oval 318"/>
          <p:cNvSpPr/>
          <p:nvPr/>
        </p:nvSpPr>
        <p:spPr>
          <a:xfrm>
            <a:off x="5997437" y="11967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0" name="Oval 319"/>
          <p:cNvSpPr/>
          <p:nvPr/>
        </p:nvSpPr>
        <p:spPr>
          <a:xfrm>
            <a:off x="6213461" y="76470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1" name="Oval 320"/>
          <p:cNvSpPr/>
          <p:nvPr/>
        </p:nvSpPr>
        <p:spPr>
          <a:xfrm>
            <a:off x="5205349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1" name="Oval 330"/>
          <p:cNvSpPr/>
          <p:nvPr/>
        </p:nvSpPr>
        <p:spPr>
          <a:xfrm>
            <a:off x="3851920" y="11663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2" name="Oval 331"/>
          <p:cNvSpPr/>
          <p:nvPr/>
        </p:nvSpPr>
        <p:spPr>
          <a:xfrm>
            <a:off x="4341253" y="11663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Oval 332"/>
          <p:cNvSpPr/>
          <p:nvPr/>
        </p:nvSpPr>
        <p:spPr>
          <a:xfrm>
            <a:off x="4413261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4" name="Oval 333"/>
          <p:cNvSpPr/>
          <p:nvPr/>
        </p:nvSpPr>
        <p:spPr>
          <a:xfrm>
            <a:off x="5133341" y="446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5" name="Oval 334"/>
          <p:cNvSpPr/>
          <p:nvPr/>
        </p:nvSpPr>
        <p:spPr>
          <a:xfrm>
            <a:off x="3203848" y="6926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Oval 336"/>
          <p:cNvSpPr/>
          <p:nvPr/>
        </p:nvSpPr>
        <p:spPr>
          <a:xfrm>
            <a:off x="4773301" y="19154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Oval 338"/>
          <p:cNvSpPr/>
          <p:nvPr/>
        </p:nvSpPr>
        <p:spPr>
          <a:xfrm>
            <a:off x="683568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0" name="Oval 339"/>
          <p:cNvSpPr/>
          <p:nvPr/>
        </p:nvSpPr>
        <p:spPr>
          <a:xfrm>
            <a:off x="524829" y="198884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3" name="Oval 342"/>
          <p:cNvSpPr/>
          <p:nvPr/>
        </p:nvSpPr>
        <p:spPr>
          <a:xfrm>
            <a:off x="179512" y="24195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4" name="Oval 343"/>
          <p:cNvSpPr/>
          <p:nvPr/>
        </p:nvSpPr>
        <p:spPr>
          <a:xfrm>
            <a:off x="467544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5" name="Oval 344"/>
          <p:cNvSpPr/>
          <p:nvPr/>
        </p:nvSpPr>
        <p:spPr>
          <a:xfrm>
            <a:off x="827584" y="313958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9" name="Oval 348"/>
          <p:cNvSpPr/>
          <p:nvPr/>
        </p:nvSpPr>
        <p:spPr>
          <a:xfrm>
            <a:off x="1043608" y="32115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0" name="Oval 349"/>
          <p:cNvSpPr/>
          <p:nvPr/>
        </p:nvSpPr>
        <p:spPr>
          <a:xfrm>
            <a:off x="1525960" y="2181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1" name="Oval 350"/>
          <p:cNvSpPr/>
          <p:nvPr/>
        </p:nvSpPr>
        <p:spPr>
          <a:xfrm>
            <a:off x="1691680" y="328360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2" name="Oval 351"/>
          <p:cNvSpPr/>
          <p:nvPr/>
        </p:nvSpPr>
        <p:spPr>
          <a:xfrm>
            <a:off x="35496" y="34276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3" name="Oval 352"/>
          <p:cNvSpPr/>
          <p:nvPr/>
        </p:nvSpPr>
        <p:spPr>
          <a:xfrm>
            <a:off x="2843808" y="285155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4" name="Oval 353"/>
          <p:cNvSpPr/>
          <p:nvPr/>
        </p:nvSpPr>
        <p:spPr>
          <a:xfrm>
            <a:off x="755576" y="34996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9" name="Oval 358"/>
          <p:cNvSpPr/>
          <p:nvPr/>
        </p:nvSpPr>
        <p:spPr>
          <a:xfrm>
            <a:off x="1691680" y="37156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0" name="Oval 359"/>
          <p:cNvSpPr/>
          <p:nvPr/>
        </p:nvSpPr>
        <p:spPr>
          <a:xfrm>
            <a:off x="1979712" y="33556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9" name="Oval 368"/>
          <p:cNvSpPr/>
          <p:nvPr/>
        </p:nvSpPr>
        <p:spPr>
          <a:xfrm>
            <a:off x="3333141" y="50117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6" name="Oval 375"/>
          <p:cNvSpPr/>
          <p:nvPr/>
        </p:nvSpPr>
        <p:spPr>
          <a:xfrm>
            <a:off x="2829085" y="55158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7" name="Oval 376"/>
          <p:cNvSpPr/>
          <p:nvPr/>
        </p:nvSpPr>
        <p:spPr>
          <a:xfrm>
            <a:off x="2541053" y="58052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Oval 377"/>
          <p:cNvSpPr/>
          <p:nvPr/>
        </p:nvSpPr>
        <p:spPr>
          <a:xfrm>
            <a:off x="2325029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9" name="Oval 378"/>
          <p:cNvSpPr/>
          <p:nvPr/>
        </p:nvSpPr>
        <p:spPr>
          <a:xfrm>
            <a:off x="3203848" y="55878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0" name="Oval 379"/>
          <p:cNvSpPr/>
          <p:nvPr/>
        </p:nvSpPr>
        <p:spPr>
          <a:xfrm>
            <a:off x="3275856" y="587589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6" name="Oval 385"/>
          <p:cNvSpPr/>
          <p:nvPr/>
        </p:nvSpPr>
        <p:spPr>
          <a:xfrm>
            <a:off x="4629285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7" name="Oval 386"/>
          <p:cNvSpPr/>
          <p:nvPr/>
        </p:nvSpPr>
        <p:spPr>
          <a:xfrm>
            <a:off x="4932040" y="587589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8" name="Oval 387"/>
          <p:cNvSpPr/>
          <p:nvPr/>
        </p:nvSpPr>
        <p:spPr>
          <a:xfrm>
            <a:off x="5277357" y="587727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9" name="Oval 388"/>
          <p:cNvSpPr/>
          <p:nvPr/>
        </p:nvSpPr>
        <p:spPr>
          <a:xfrm>
            <a:off x="5565389" y="594789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1" name="Oval 390"/>
          <p:cNvSpPr/>
          <p:nvPr/>
        </p:nvSpPr>
        <p:spPr>
          <a:xfrm>
            <a:off x="1691680" y="-2738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2" name="Oval 391"/>
          <p:cNvSpPr/>
          <p:nvPr/>
        </p:nvSpPr>
        <p:spPr>
          <a:xfrm>
            <a:off x="6429485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3" name="Oval 392"/>
          <p:cNvSpPr/>
          <p:nvPr/>
        </p:nvSpPr>
        <p:spPr>
          <a:xfrm>
            <a:off x="7164288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4" name="Oval 393"/>
          <p:cNvSpPr/>
          <p:nvPr/>
        </p:nvSpPr>
        <p:spPr>
          <a:xfrm>
            <a:off x="7437597" y="98072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5" name="Oval 394"/>
          <p:cNvSpPr/>
          <p:nvPr/>
        </p:nvSpPr>
        <p:spPr>
          <a:xfrm>
            <a:off x="6372200" y="21314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6" name="Oval 395"/>
          <p:cNvSpPr/>
          <p:nvPr/>
        </p:nvSpPr>
        <p:spPr>
          <a:xfrm>
            <a:off x="7149565" y="15554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7" name="Oval 396"/>
          <p:cNvSpPr/>
          <p:nvPr/>
        </p:nvSpPr>
        <p:spPr>
          <a:xfrm>
            <a:off x="7020272" y="184344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3" name="Oval 402"/>
          <p:cNvSpPr/>
          <p:nvPr/>
        </p:nvSpPr>
        <p:spPr>
          <a:xfrm>
            <a:off x="4341253" y="537321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04" name="Straight Connector 403"/>
          <p:cNvCxnSpPr>
            <a:stCxn id="305" idx="4"/>
            <a:endCxn id="209" idx="5"/>
          </p:cNvCxnSpPr>
          <p:nvPr/>
        </p:nvCxnSpPr>
        <p:spPr>
          <a:xfrm flipH="1">
            <a:off x="6626555" y="3068960"/>
            <a:ext cx="530372" cy="857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>
            <a:stCxn id="207" idx="3"/>
            <a:endCxn id="296" idx="5"/>
          </p:cNvCxnSpPr>
          <p:nvPr/>
        </p:nvCxnSpPr>
        <p:spPr>
          <a:xfrm flipH="1" flipV="1">
            <a:off x="5268833" y="4129169"/>
            <a:ext cx="856729" cy="299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stCxn id="207" idx="0"/>
            <a:endCxn id="302" idx="4"/>
          </p:cNvCxnSpPr>
          <p:nvPr/>
        </p:nvCxnSpPr>
        <p:spPr>
          <a:xfrm flipH="1" flipV="1">
            <a:off x="5860783" y="3933056"/>
            <a:ext cx="320902" cy="371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>
            <a:stCxn id="235" idx="6"/>
            <a:endCxn id="209" idx="5"/>
          </p:cNvCxnSpPr>
          <p:nvPr/>
        </p:nvCxnSpPr>
        <p:spPr>
          <a:xfrm flipH="1" flipV="1">
            <a:off x="6626555" y="3926346"/>
            <a:ext cx="912496" cy="7994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stCxn id="301" idx="5"/>
            <a:endCxn id="209" idx="1"/>
          </p:cNvCxnSpPr>
          <p:nvPr/>
        </p:nvCxnSpPr>
        <p:spPr>
          <a:xfrm>
            <a:off x="5844897" y="3193065"/>
            <a:ext cx="669413" cy="630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>
            <a:stCxn id="207" idx="2"/>
          </p:cNvCxnSpPr>
          <p:nvPr/>
        </p:nvCxnSpPr>
        <p:spPr>
          <a:xfrm flipH="1">
            <a:off x="5076056" y="4377378"/>
            <a:ext cx="1026259" cy="701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>
            <a:stCxn id="273" idx="3"/>
          </p:cNvCxnSpPr>
          <p:nvPr/>
        </p:nvCxnSpPr>
        <p:spPr>
          <a:xfrm flipH="1">
            <a:off x="3419872" y="2617001"/>
            <a:ext cx="440572" cy="6612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272" idx="6"/>
          </p:cNvCxnSpPr>
          <p:nvPr/>
        </p:nvCxnSpPr>
        <p:spPr>
          <a:xfrm>
            <a:off x="2786523" y="2492205"/>
            <a:ext cx="633349" cy="661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270" idx="5"/>
          </p:cNvCxnSpPr>
          <p:nvPr/>
        </p:nvCxnSpPr>
        <p:spPr>
          <a:xfrm>
            <a:off x="3351172" y="2112945"/>
            <a:ext cx="68700" cy="1113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 flipH="1">
            <a:off x="2123728" y="3265073"/>
            <a:ext cx="1232660" cy="17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>
            <a:stCxn id="269" idx="4"/>
          </p:cNvCxnSpPr>
          <p:nvPr/>
        </p:nvCxnSpPr>
        <p:spPr>
          <a:xfrm>
            <a:off x="3067194" y="1990222"/>
            <a:ext cx="352678" cy="11639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Oval 328"/>
          <p:cNvSpPr/>
          <p:nvPr/>
        </p:nvSpPr>
        <p:spPr>
          <a:xfrm>
            <a:off x="3347864" y="314096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8794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326149" cy="6093296"/>
          </a:xfrm>
          <a:prstGeom prst="rect">
            <a:avLst/>
          </a:prstGeom>
        </p:spPr>
      </p:pic>
      <p:pic>
        <p:nvPicPr>
          <p:cNvPr id="5" name="Picture 5" descr="aedes_aegyp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9369" y="-7187"/>
            <a:ext cx="1374631" cy="915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5652120" y="2564904"/>
            <a:ext cx="72008" cy="184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24128" y="2780928"/>
            <a:ext cx="36004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760132" y="2996952"/>
            <a:ext cx="36004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60032" y="1988840"/>
            <a:ext cx="864098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691013" y="2955526"/>
            <a:ext cx="1105123" cy="193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66520" y="3165774"/>
            <a:ext cx="72008" cy="263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02524" y="2996952"/>
            <a:ext cx="573596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638528" y="2996952"/>
            <a:ext cx="537592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66520" y="3429000"/>
            <a:ext cx="72008" cy="4110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868144" y="3840036"/>
            <a:ext cx="698376" cy="21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96136" y="3181163"/>
            <a:ext cx="72008" cy="607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17332" y="4393704"/>
            <a:ext cx="196788" cy="539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450124" y="3861048"/>
            <a:ext cx="116396" cy="547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64804" y="4440741"/>
            <a:ext cx="627476" cy="518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146174" y="4757137"/>
            <a:ext cx="286880" cy="201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2320" y="4725144"/>
            <a:ext cx="288032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770440" y="4797152"/>
            <a:ext cx="689992" cy="94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495568" y="4825306"/>
            <a:ext cx="36872" cy="2184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35624" y="2564904"/>
            <a:ext cx="80392" cy="368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930008" y="4958916"/>
            <a:ext cx="162272" cy="432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53200" y="5410454"/>
            <a:ext cx="136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67722" y="4988728"/>
            <a:ext cx="116446" cy="384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716016" y="1988840"/>
            <a:ext cx="144016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92280" y="1915394"/>
            <a:ext cx="576064" cy="37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07324" y="1916832"/>
            <a:ext cx="448903" cy="646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708540" y="1987402"/>
            <a:ext cx="175828" cy="306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585596" y="2348880"/>
            <a:ext cx="122944" cy="1996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662613" y="2770610"/>
            <a:ext cx="1026598" cy="1849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711334" y="2572091"/>
            <a:ext cx="940784" cy="16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212124" y="2581672"/>
            <a:ext cx="384212" cy="415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08948" y="3869949"/>
            <a:ext cx="357572" cy="5060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7770440" y="4891037"/>
            <a:ext cx="725128" cy="152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146174" y="4891037"/>
            <a:ext cx="583438" cy="67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974923" y="4454913"/>
            <a:ext cx="439197" cy="504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124364" y="5391835"/>
            <a:ext cx="156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974922" y="4416100"/>
            <a:ext cx="206406" cy="5483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348394" y="5391835"/>
            <a:ext cx="348822" cy="186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316" y="1896283"/>
            <a:ext cx="158342" cy="3085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4716016" y="4088458"/>
            <a:ext cx="491567" cy="4206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635624" y="3951548"/>
            <a:ext cx="0" cy="124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246861" y="3839344"/>
            <a:ext cx="585279" cy="224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35624" y="4122997"/>
            <a:ext cx="55389" cy="384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663244" y="4063752"/>
            <a:ext cx="547613" cy="24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4662613" y="3907160"/>
            <a:ext cx="531476" cy="156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6667898" y="1862572"/>
            <a:ext cx="424382" cy="54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689630" y="2944873"/>
            <a:ext cx="1044401" cy="31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3910403" y="3989157"/>
            <a:ext cx="768375" cy="5103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2931773" y="3951548"/>
            <a:ext cx="920147" cy="339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899414" y="3989157"/>
            <a:ext cx="718208" cy="99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911842" y="3907160"/>
            <a:ext cx="705780" cy="4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4644008" y="2967039"/>
            <a:ext cx="9618" cy="902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463502" y="4440741"/>
            <a:ext cx="960367" cy="284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076057" y="5949280"/>
            <a:ext cx="288031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4716016" y="5877272"/>
            <a:ext cx="288033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4427985" y="5517232"/>
            <a:ext cx="288031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427984" y="5157192"/>
            <a:ext cx="576064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4716016" y="4509120"/>
            <a:ext cx="288032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5974922" y="4978234"/>
            <a:ext cx="322026" cy="382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319202" y="4454805"/>
            <a:ext cx="105406" cy="9004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6425910" y="4462662"/>
            <a:ext cx="293042" cy="9151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3443782" y="5099970"/>
            <a:ext cx="947503" cy="3905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2614800" y="4967386"/>
            <a:ext cx="751178" cy="117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092280" y="1664314"/>
            <a:ext cx="119844" cy="198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3343962" y="5115205"/>
            <a:ext cx="58778" cy="5231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2948631" y="5121188"/>
            <a:ext cx="454474" cy="461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652854" y="1645568"/>
            <a:ext cx="555407" cy="217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7255854" y="1086915"/>
            <a:ext cx="268474" cy="523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5954154" y="1484784"/>
            <a:ext cx="62198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6025945" y="1308626"/>
            <a:ext cx="43179" cy="147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6079820" y="836712"/>
            <a:ext cx="201136" cy="4242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025945" y="1495585"/>
            <a:ext cx="579059" cy="35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6464804" y="1926196"/>
            <a:ext cx="613152" cy="2863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732221" y="2587102"/>
            <a:ext cx="956990" cy="182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743005" y="2576290"/>
            <a:ext cx="981123" cy="394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675820" y="2582073"/>
            <a:ext cx="976298" cy="3554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4743005" y="2581672"/>
            <a:ext cx="1035129" cy="57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4860032" y="1988840"/>
            <a:ext cx="827600" cy="784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3962400" y="2564908"/>
            <a:ext cx="705780" cy="44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3946122" y="2605907"/>
            <a:ext cx="684378" cy="328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6454317" y="4452388"/>
            <a:ext cx="453007" cy="946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5967084" y="4967386"/>
            <a:ext cx="1132560" cy="224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5057942" y="5116996"/>
            <a:ext cx="1020183" cy="260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5046222" y="4974487"/>
            <a:ext cx="891412" cy="1467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185898" y="4414859"/>
            <a:ext cx="118247" cy="9485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943686" y="4920216"/>
            <a:ext cx="803531" cy="490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855308" y="1273315"/>
            <a:ext cx="269249" cy="7097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5148064" y="1016732"/>
            <a:ext cx="27848" cy="196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5161989" y="1265627"/>
            <a:ext cx="775645" cy="4273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5186833" y="550102"/>
            <a:ext cx="79742" cy="4227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5304081" y="522826"/>
            <a:ext cx="956809" cy="343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 flipV="1">
            <a:off x="5220072" y="1007302"/>
            <a:ext cx="827462" cy="268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5304081" y="517797"/>
            <a:ext cx="743453" cy="755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5222206" y="861160"/>
            <a:ext cx="1038684" cy="155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5223273" y="1023919"/>
            <a:ext cx="705412" cy="6512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5214324" y="1006047"/>
            <a:ext cx="766658" cy="459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304081" y="515296"/>
            <a:ext cx="682062" cy="95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5152673" y="861160"/>
            <a:ext cx="1108217" cy="387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V="1">
            <a:off x="5304081" y="497215"/>
            <a:ext cx="1218724" cy="171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5230506" y="115698"/>
            <a:ext cx="1284542" cy="362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5242690" y="109248"/>
            <a:ext cx="1026082" cy="764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6304145" y="497952"/>
            <a:ext cx="229219" cy="349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5214324" y="124533"/>
            <a:ext cx="59508" cy="362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7301855" y="522826"/>
            <a:ext cx="221238" cy="520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 flipV="1">
            <a:off x="6566520" y="477807"/>
            <a:ext cx="689335" cy="19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3327011" y="2069391"/>
            <a:ext cx="583392" cy="517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2210974" y="1479299"/>
            <a:ext cx="848858" cy="213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2210974" y="1706781"/>
            <a:ext cx="860837" cy="243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3112582" y="1479299"/>
            <a:ext cx="374576" cy="182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flipH="1">
            <a:off x="3311968" y="1709351"/>
            <a:ext cx="175190" cy="316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3075012" y="1495585"/>
            <a:ext cx="17591" cy="419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3122651" y="1694811"/>
            <a:ext cx="341007" cy="234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flipH="1" flipV="1">
            <a:off x="3119648" y="1964061"/>
            <a:ext cx="173506" cy="840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3092603" y="800772"/>
            <a:ext cx="200551" cy="638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3092603" y="935756"/>
            <a:ext cx="358842" cy="510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>
            <a:off x="3095805" y="1030356"/>
            <a:ext cx="551183" cy="399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3089077" y="1495585"/>
            <a:ext cx="207278" cy="530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>
            <a:off x="3505600" y="1030356"/>
            <a:ext cx="150939" cy="615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 flipH="1" flipV="1">
            <a:off x="3335625" y="799111"/>
            <a:ext cx="123702" cy="874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H="1" flipV="1">
            <a:off x="3493716" y="919470"/>
            <a:ext cx="156191" cy="616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3311968" y="432584"/>
            <a:ext cx="46005" cy="3167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2808874" y="104218"/>
            <a:ext cx="286296" cy="3937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 flipV="1">
            <a:off x="2816622" y="522826"/>
            <a:ext cx="129516" cy="68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 flipV="1">
            <a:off x="2993568" y="628484"/>
            <a:ext cx="291674" cy="132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2981384" y="104218"/>
            <a:ext cx="120772" cy="4689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 flipH="1">
            <a:off x="2986674" y="413226"/>
            <a:ext cx="354772" cy="1641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3130522" y="104218"/>
            <a:ext cx="217910" cy="2836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07029" y="94965"/>
            <a:ext cx="186125" cy="66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2825536" y="413092"/>
            <a:ext cx="515910" cy="95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 flipV="1">
            <a:off x="3991741" y="188640"/>
            <a:ext cx="418895" cy="57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3402837" y="188640"/>
            <a:ext cx="537432" cy="199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4425684" y="296752"/>
            <a:ext cx="36331" cy="146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3973425" y="229701"/>
            <a:ext cx="472408" cy="231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 flipV="1">
            <a:off x="634875" y="723393"/>
            <a:ext cx="409157" cy="59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13640" y="739084"/>
            <a:ext cx="141936" cy="5337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>
            <a:off x="763458" y="799111"/>
            <a:ext cx="280574" cy="509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605356" y="1337962"/>
            <a:ext cx="116150" cy="757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634875" y="2104517"/>
            <a:ext cx="192709" cy="56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flipH="1">
            <a:off x="323528" y="2132529"/>
            <a:ext cx="281828" cy="373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H="1">
            <a:off x="763458" y="2160542"/>
            <a:ext cx="64126" cy="426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H="1">
            <a:off x="534821" y="2140286"/>
            <a:ext cx="67991" cy="403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323528" y="2535453"/>
            <a:ext cx="191032" cy="3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57254" y="2587102"/>
            <a:ext cx="176538" cy="1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877740" y="2156562"/>
            <a:ext cx="869338" cy="120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2023272" y="2320867"/>
            <a:ext cx="676520" cy="172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788959" y="2281577"/>
            <a:ext cx="943768" cy="332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H="1">
            <a:off x="534819" y="2169412"/>
            <a:ext cx="288293" cy="38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 flipV="1">
            <a:off x="613640" y="2140286"/>
            <a:ext cx="138821" cy="454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330200" y="2173269"/>
            <a:ext cx="502587" cy="359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>
            <a:off x="1799912" y="2276872"/>
            <a:ext cx="188638" cy="167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2731114" y="2506473"/>
            <a:ext cx="187739" cy="426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2036802" y="2328246"/>
            <a:ext cx="875911" cy="637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2946138" y="2991701"/>
            <a:ext cx="425492" cy="200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2946138" y="3217761"/>
            <a:ext cx="426641" cy="72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>
            <a:off x="2771800" y="3218904"/>
            <a:ext cx="599596" cy="300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2740578" y="3558518"/>
            <a:ext cx="172135" cy="37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3417925" y="3237482"/>
            <a:ext cx="481489" cy="7211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>
            <a:off x="2067467" y="3429000"/>
            <a:ext cx="663647" cy="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1776945" y="3761044"/>
            <a:ext cx="1109837" cy="168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2067782" y="3433752"/>
            <a:ext cx="819000" cy="5027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1846741" y="3393593"/>
            <a:ext cx="172040" cy="24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>
            <a:off x="1747078" y="3406666"/>
            <a:ext cx="52834" cy="327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 flipH="1">
            <a:off x="1773495" y="3447002"/>
            <a:ext cx="257968" cy="287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>
            <a:off x="1155467" y="3273254"/>
            <a:ext cx="644445" cy="959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853264" y="3598072"/>
            <a:ext cx="881386" cy="162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1122717" y="3292750"/>
            <a:ext cx="606616" cy="468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 flipH="1">
            <a:off x="826371" y="3297095"/>
            <a:ext cx="291709" cy="2730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911220" y="3236785"/>
            <a:ext cx="172040" cy="241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flipH="1">
            <a:off x="822902" y="3256486"/>
            <a:ext cx="80843" cy="313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 flipV="1">
            <a:off x="852949" y="3405660"/>
            <a:ext cx="957227" cy="1850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V="1">
            <a:off x="1779320" y="3543461"/>
            <a:ext cx="948830" cy="210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165627" y="3498168"/>
            <a:ext cx="642176" cy="92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flipV="1">
            <a:off x="175010" y="3236785"/>
            <a:ext cx="702730" cy="26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 flipV="1">
            <a:off x="165627" y="3292750"/>
            <a:ext cx="951058" cy="205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flipV="1">
            <a:off x="204832" y="4191387"/>
            <a:ext cx="526397" cy="348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 flipV="1">
            <a:off x="730161" y="3634518"/>
            <a:ext cx="96115" cy="505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763458" y="4170839"/>
            <a:ext cx="173515" cy="316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204409" y="4543239"/>
            <a:ext cx="706811" cy="1035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714071" y="4191387"/>
            <a:ext cx="197149" cy="449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 flipH="1">
            <a:off x="936223" y="4223071"/>
            <a:ext cx="11001" cy="4049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 flipH="1">
            <a:off x="201558" y="4232903"/>
            <a:ext cx="737410" cy="306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>
            <a:off x="965367" y="4674097"/>
            <a:ext cx="295476" cy="627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>
            <a:off x="972225" y="4666910"/>
            <a:ext cx="1608099" cy="2920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 flipV="1">
            <a:off x="2399290" y="5606355"/>
            <a:ext cx="512979" cy="291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>
            <a:off x="1426025" y="5766150"/>
            <a:ext cx="728886" cy="1151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>
            <a:off x="1293957" y="5337213"/>
            <a:ext cx="117033" cy="396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>
            <a:off x="848045" y="5431665"/>
            <a:ext cx="534538" cy="302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/>
          <p:nvPr/>
        </p:nvCxnSpPr>
        <p:spPr>
          <a:xfrm flipV="1">
            <a:off x="839453" y="5322750"/>
            <a:ext cx="421365" cy="87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1291742" y="5340084"/>
            <a:ext cx="871361" cy="5411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2210851" y="5898332"/>
            <a:ext cx="150681" cy="14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 flipH="1">
            <a:off x="2611481" y="5606355"/>
            <a:ext cx="300788" cy="327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/>
        </p:nvCxnSpPr>
        <p:spPr>
          <a:xfrm>
            <a:off x="2415724" y="5926256"/>
            <a:ext cx="150681" cy="14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/>
        </p:nvCxnSpPr>
        <p:spPr>
          <a:xfrm>
            <a:off x="1305894" y="5326706"/>
            <a:ext cx="1606375" cy="272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/>
          <p:nvPr/>
        </p:nvCxnSpPr>
        <p:spPr>
          <a:xfrm flipV="1">
            <a:off x="2208179" y="5606356"/>
            <a:ext cx="697478" cy="274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/>
          <p:nvPr/>
        </p:nvCxnSpPr>
        <p:spPr>
          <a:xfrm flipH="1" flipV="1">
            <a:off x="2956639" y="5618718"/>
            <a:ext cx="434695" cy="330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/>
          <p:nvPr/>
        </p:nvCxnSpPr>
        <p:spPr>
          <a:xfrm flipH="1" flipV="1">
            <a:off x="2950027" y="5588697"/>
            <a:ext cx="361941" cy="72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/>
          <p:cNvCxnSpPr/>
          <p:nvPr/>
        </p:nvCxnSpPr>
        <p:spPr>
          <a:xfrm flipH="1" flipV="1">
            <a:off x="3334971" y="5686475"/>
            <a:ext cx="82954" cy="247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/>
          <p:cNvCxnSpPr/>
          <p:nvPr/>
        </p:nvCxnSpPr>
        <p:spPr>
          <a:xfrm flipH="1" flipV="1">
            <a:off x="2610776" y="5933729"/>
            <a:ext cx="787170" cy="3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/>
          <p:nvPr/>
        </p:nvCxnSpPr>
        <p:spPr>
          <a:xfrm flipH="1" flipV="1">
            <a:off x="5382480" y="6011239"/>
            <a:ext cx="218896" cy="20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/>
          <p:cNvCxnSpPr/>
          <p:nvPr/>
        </p:nvCxnSpPr>
        <p:spPr>
          <a:xfrm flipH="1">
            <a:off x="2011944" y="1727941"/>
            <a:ext cx="179708" cy="556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971600" y="4202523"/>
            <a:ext cx="1594805" cy="756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Oval 208"/>
          <p:cNvSpPr/>
          <p:nvPr/>
        </p:nvSpPr>
        <p:spPr>
          <a:xfrm>
            <a:off x="6491063" y="3802241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6" name="TextBox 215"/>
          <p:cNvSpPr txBox="1"/>
          <p:nvPr/>
        </p:nvSpPr>
        <p:spPr>
          <a:xfrm>
            <a:off x="7524328" y="3284984"/>
            <a:ext cx="1244251" cy="9233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Sink</a:t>
            </a:r>
          </a:p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Source</a:t>
            </a:r>
          </a:p>
          <a:p>
            <a:r>
              <a:rPr lang="en-AU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    Exposed</a:t>
            </a:r>
          </a:p>
        </p:txBody>
      </p:sp>
      <p:sp>
        <p:nvSpPr>
          <p:cNvPr id="217" name="Oval 216"/>
          <p:cNvSpPr/>
          <p:nvPr/>
        </p:nvSpPr>
        <p:spPr>
          <a:xfrm>
            <a:off x="7581613" y="3643642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8" name="Oval 217"/>
          <p:cNvSpPr/>
          <p:nvPr/>
        </p:nvSpPr>
        <p:spPr>
          <a:xfrm>
            <a:off x="7596336" y="39316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9" name="Oval 218"/>
          <p:cNvSpPr/>
          <p:nvPr/>
        </p:nvSpPr>
        <p:spPr>
          <a:xfrm>
            <a:off x="7596336" y="335699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0" name="Oval 219"/>
          <p:cNvSpPr/>
          <p:nvPr/>
        </p:nvSpPr>
        <p:spPr>
          <a:xfrm>
            <a:off x="539552" y="6193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1" name="Oval 220"/>
          <p:cNvSpPr/>
          <p:nvPr/>
        </p:nvSpPr>
        <p:spPr>
          <a:xfrm>
            <a:off x="2627784" y="34276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2" name="Oval 221"/>
          <p:cNvSpPr/>
          <p:nvPr/>
        </p:nvSpPr>
        <p:spPr>
          <a:xfrm>
            <a:off x="2685069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3" name="Oval 222"/>
          <p:cNvSpPr/>
          <p:nvPr/>
        </p:nvSpPr>
        <p:spPr>
          <a:xfrm>
            <a:off x="3045109" y="4324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9" name="Oval 228"/>
          <p:cNvSpPr/>
          <p:nvPr/>
        </p:nvSpPr>
        <p:spPr>
          <a:xfrm>
            <a:off x="1676957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0" name="Oval 229"/>
          <p:cNvSpPr/>
          <p:nvPr/>
        </p:nvSpPr>
        <p:spPr>
          <a:xfrm>
            <a:off x="884869" y="41490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1" name="Oval 230"/>
          <p:cNvSpPr/>
          <p:nvPr/>
        </p:nvSpPr>
        <p:spPr>
          <a:xfrm>
            <a:off x="7020272" y="4867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2" name="Oval 231"/>
          <p:cNvSpPr/>
          <p:nvPr/>
        </p:nvSpPr>
        <p:spPr>
          <a:xfrm>
            <a:off x="8388424" y="472376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3" name="Oval 232"/>
          <p:cNvSpPr/>
          <p:nvPr/>
        </p:nvSpPr>
        <p:spPr>
          <a:xfrm>
            <a:off x="8460432" y="50117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4" name="Oval 233"/>
          <p:cNvSpPr/>
          <p:nvPr/>
        </p:nvSpPr>
        <p:spPr>
          <a:xfrm>
            <a:off x="7725629" y="47971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5" name="Oval 234"/>
          <p:cNvSpPr/>
          <p:nvPr/>
        </p:nvSpPr>
        <p:spPr>
          <a:xfrm>
            <a:off x="7380312" y="465313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6" name="Oval 235"/>
          <p:cNvSpPr/>
          <p:nvPr/>
        </p:nvSpPr>
        <p:spPr>
          <a:xfrm>
            <a:off x="6645509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7" name="Oval 236"/>
          <p:cNvSpPr/>
          <p:nvPr/>
        </p:nvSpPr>
        <p:spPr>
          <a:xfrm>
            <a:off x="5061333" y="11967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2" name="Oval 241"/>
          <p:cNvSpPr/>
          <p:nvPr/>
        </p:nvSpPr>
        <p:spPr>
          <a:xfrm>
            <a:off x="3405149" y="83533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3" name="Oval 242"/>
          <p:cNvSpPr/>
          <p:nvPr/>
        </p:nvSpPr>
        <p:spPr>
          <a:xfrm>
            <a:off x="3563888" y="90872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4" name="Oval 243"/>
          <p:cNvSpPr/>
          <p:nvPr/>
        </p:nvSpPr>
        <p:spPr>
          <a:xfrm>
            <a:off x="6876256" y="52998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5" name="Oval 244"/>
          <p:cNvSpPr/>
          <p:nvPr/>
        </p:nvSpPr>
        <p:spPr>
          <a:xfrm>
            <a:off x="5868144" y="48691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6" name="Oval 245"/>
          <p:cNvSpPr/>
          <p:nvPr/>
        </p:nvSpPr>
        <p:spPr>
          <a:xfrm>
            <a:off x="6573501" y="177281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7" name="Oval 246"/>
          <p:cNvSpPr/>
          <p:nvPr/>
        </p:nvSpPr>
        <p:spPr>
          <a:xfrm>
            <a:off x="4644008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8" name="Oval 247"/>
          <p:cNvSpPr/>
          <p:nvPr/>
        </p:nvSpPr>
        <p:spPr>
          <a:xfrm>
            <a:off x="4572000" y="285155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9" name="Oval 248"/>
          <p:cNvSpPr/>
          <p:nvPr/>
        </p:nvSpPr>
        <p:spPr>
          <a:xfrm>
            <a:off x="5580112" y="2487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5" name="Oval 254"/>
          <p:cNvSpPr/>
          <p:nvPr/>
        </p:nvSpPr>
        <p:spPr>
          <a:xfrm>
            <a:off x="5580112" y="270753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6" name="Oval 255"/>
          <p:cNvSpPr/>
          <p:nvPr/>
        </p:nvSpPr>
        <p:spPr>
          <a:xfrm>
            <a:off x="6012160" y="52998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7" name="Oval 256"/>
          <p:cNvSpPr/>
          <p:nvPr/>
        </p:nvSpPr>
        <p:spPr>
          <a:xfrm>
            <a:off x="5652120" y="292494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8" name="Oval 257"/>
          <p:cNvSpPr/>
          <p:nvPr/>
        </p:nvSpPr>
        <p:spPr>
          <a:xfrm>
            <a:off x="971600" y="7010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9" name="Oval 258"/>
          <p:cNvSpPr/>
          <p:nvPr/>
        </p:nvSpPr>
        <p:spPr>
          <a:xfrm>
            <a:off x="668845" y="12673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0" name="Oval 259"/>
          <p:cNvSpPr/>
          <p:nvPr/>
        </p:nvSpPr>
        <p:spPr>
          <a:xfrm>
            <a:off x="2901093" y="54729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1" name="Oval 260"/>
          <p:cNvSpPr/>
          <p:nvPr/>
        </p:nvSpPr>
        <p:spPr>
          <a:xfrm>
            <a:off x="3261133" y="3312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2" name="Oval 261"/>
          <p:cNvSpPr/>
          <p:nvPr/>
        </p:nvSpPr>
        <p:spPr>
          <a:xfrm>
            <a:off x="755576" y="20594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3" name="Oval 262"/>
          <p:cNvSpPr/>
          <p:nvPr/>
        </p:nvSpPr>
        <p:spPr>
          <a:xfrm>
            <a:off x="1907704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4" name="Oval 263"/>
          <p:cNvSpPr/>
          <p:nvPr/>
        </p:nvSpPr>
        <p:spPr>
          <a:xfrm>
            <a:off x="2123728" y="161548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8" name="Oval 267"/>
          <p:cNvSpPr/>
          <p:nvPr/>
        </p:nvSpPr>
        <p:spPr>
          <a:xfrm>
            <a:off x="2987824" y="141277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9" name="Oval 268"/>
          <p:cNvSpPr/>
          <p:nvPr/>
        </p:nvSpPr>
        <p:spPr>
          <a:xfrm>
            <a:off x="2987824" y="18448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0" name="Oval 269"/>
          <p:cNvSpPr/>
          <p:nvPr/>
        </p:nvSpPr>
        <p:spPr>
          <a:xfrm>
            <a:off x="3215680" y="198884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1" name="Oval 270"/>
          <p:cNvSpPr/>
          <p:nvPr/>
        </p:nvSpPr>
        <p:spPr>
          <a:xfrm>
            <a:off x="3405149" y="162880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2" name="Oval 271"/>
          <p:cNvSpPr/>
          <p:nvPr/>
        </p:nvSpPr>
        <p:spPr>
          <a:xfrm>
            <a:off x="2627784" y="24195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3" name="Oval 272"/>
          <p:cNvSpPr/>
          <p:nvPr/>
        </p:nvSpPr>
        <p:spPr>
          <a:xfrm>
            <a:off x="3837197" y="24928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9" name="Oval 278"/>
          <p:cNvSpPr/>
          <p:nvPr/>
        </p:nvSpPr>
        <p:spPr>
          <a:xfrm>
            <a:off x="683568" y="407707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0" name="Oval 279"/>
          <p:cNvSpPr/>
          <p:nvPr/>
        </p:nvSpPr>
        <p:spPr>
          <a:xfrm>
            <a:off x="827584" y="457619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1" name="Oval 280"/>
          <p:cNvSpPr/>
          <p:nvPr/>
        </p:nvSpPr>
        <p:spPr>
          <a:xfrm>
            <a:off x="107504" y="443711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2" name="Oval 281"/>
          <p:cNvSpPr/>
          <p:nvPr/>
        </p:nvSpPr>
        <p:spPr>
          <a:xfrm>
            <a:off x="2469045" y="4867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3" name="Oval 282"/>
          <p:cNvSpPr/>
          <p:nvPr/>
        </p:nvSpPr>
        <p:spPr>
          <a:xfrm>
            <a:off x="1187624" y="52278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4" name="Oval 283"/>
          <p:cNvSpPr/>
          <p:nvPr/>
        </p:nvSpPr>
        <p:spPr>
          <a:xfrm>
            <a:off x="755576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5" name="Oval 284"/>
          <p:cNvSpPr/>
          <p:nvPr/>
        </p:nvSpPr>
        <p:spPr>
          <a:xfrm>
            <a:off x="1316917" y="56598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6" name="Oval 285"/>
          <p:cNvSpPr/>
          <p:nvPr/>
        </p:nvSpPr>
        <p:spPr>
          <a:xfrm>
            <a:off x="2051720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7" name="Oval 286"/>
          <p:cNvSpPr/>
          <p:nvPr/>
        </p:nvSpPr>
        <p:spPr>
          <a:xfrm>
            <a:off x="6213461" y="530120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8" name="Oval 287"/>
          <p:cNvSpPr/>
          <p:nvPr/>
        </p:nvSpPr>
        <p:spPr>
          <a:xfrm>
            <a:off x="2843808" y="385966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2" name="Oval 291"/>
          <p:cNvSpPr/>
          <p:nvPr/>
        </p:nvSpPr>
        <p:spPr>
          <a:xfrm>
            <a:off x="3779912" y="386104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3" name="Oval 292"/>
          <p:cNvSpPr/>
          <p:nvPr/>
        </p:nvSpPr>
        <p:spPr>
          <a:xfrm>
            <a:off x="4557277" y="37876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4" name="Oval 293"/>
          <p:cNvSpPr/>
          <p:nvPr/>
        </p:nvSpPr>
        <p:spPr>
          <a:xfrm>
            <a:off x="4572000" y="40050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5" name="Oval 294"/>
          <p:cNvSpPr/>
          <p:nvPr/>
        </p:nvSpPr>
        <p:spPr>
          <a:xfrm>
            <a:off x="4644008" y="443573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6" name="Oval 295"/>
          <p:cNvSpPr/>
          <p:nvPr/>
        </p:nvSpPr>
        <p:spPr>
          <a:xfrm>
            <a:off x="5133341" y="40050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7" name="Oval 296"/>
          <p:cNvSpPr/>
          <p:nvPr/>
        </p:nvSpPr>
        <p:spPr>
          <a:xfrm>
            <a:off x="4932040" y="501317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1" name="Oval 300"/>
          <p:cNvSpPr/>
          <p:nvPr/>
        </p:nvSpPr>
        <p:spPr>
          <a:xfrm>
            <a:off x="5709405" y="3068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2" name="Oval 301"/>
          <p:cNvSpPr/>
          <p:nvPr/>
        </p:nvSpPr>
        <p:spPr>
          <a:xfrm>
            <a:off x="5781413" y="37876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3" name="Oval 302"/>
          <p:cNvSpPr/>
          <p:nvPr/>
        </p:nvSpPr>
        <p:spPr>
          <a:xfrm>
            <a:off x="6573501" y="33556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4" name="Oval 303"/>
          <p:cNvSpPr/>
          <p:nvPr/>
        </p:nvSpPr>
        <p:spPr>
          <a:xfrm>
            <a:off x="6501493" y="306896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5" name="Oval 304"/>
          <p:cNvSpPr/>
          <p:nvPr/>
        </p:nvSpPr>
        <p:spPr>
          <a:xfrm>
            <a:off x="7077557" y="292356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3" name="Oval 312"/>
          <p:cNvSpPr/>
          <p:nvPr/>
        </p:nvSpPr>
        <p:spPr>
          <a:xfrm>
            <a:off x="7509605" y="24928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4" name="Oval 313"/>
          <p:cNvSpPr/>
          <p:nvPr/>
        </p:nvSpPr>
        <p:spPr>
          <a:xfrm>
            <a:off x="7797637" y="18448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5" name="Oval 314"/>
          <p:cNvSpPr/>
          <p:nvPr/>
        </p:nvSpPr>
        <p:spPr>
          <a:xfrm>
            <a:off x="7581613" y="22034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6" name="Oval 315"/>
          <p:cNvSpPr/>
          <p:nvPr/>
        </p:nvSpPr>
        <p:spPr>
          <a:xfrm>
            <a:off x="5076056" y="90872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7" name="Oval 316"/>
          <p:cNvSpPr/>
          <p:nvPr/>
        </p:nvSpPr>
        <p:spPr>
          <a:xfrm>
            <a:off x="5853421" y="16274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8" name="Oval 317"/>
          <p:cNvSpPr/>
          <p:nvPr/>
        </p:nvSpPr>
        <p:spPr>
          <a:xfrm>
            <a:off x="5925429" y="14113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9" name="Oval 318"/>
          <p:cNvSpPr/>
          <p:nvPr/>
        </p:nvSpPr>
        <p:spPr>
          <a:xfrm>
            <a:off x="5997437" y="119675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0" name="Oval 319"/>
          <p:cNvSpPr/>
          <p:nvPr/>
        </p:nvSpPr>
        <p:spPr>
          <a:xfrm>
            <a:off x="6213461" y="76470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1" name="Oval 320"/>
          <p:cNvSpPr/>
          <p:nvPr/>
        </p:nvSpPr>
        <p:spPr>
          <a:xfrm>
            <a:off x="5205349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1" name="Oval 330"/>
          <p:cNvSpPr/>
          <p:nvPr/>
        </p:nvSpPr>
        <p:spPr>
          <a:xfrm>
            <a:off x="3851920" y="11663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2" name="Oval 331"/>
          <p:cNvSpPr/>
          <p:nvPr/>
        </p:nvSpPr>
        <p:spPr>
          <a:xfrm>
            <a:off x="4341253" y="11663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3" name="Oval 332"/>
          <p:cNvSpPr/>
          <p:nvPr/>
        </p:nvSpPr>
        <p:spPr>
          <a:xfrm>
            <a:off x="4413261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4" name="Oval 333"/>
          <p:cNvSpPr/>
          <p:nvPr/>
        </p:nvSpPr>
        <p:spPr>
          <a:xfrm>
            <a:off x="5133341" y="4462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5" name="Oval 334"/>
          <p:cNvSpPr/>
          <p:nvPr/>
        </p:nvSpPr>
        <p:spPr>
          <a:xfrm>
            <a:off x="3203848" y="69269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7" name="Oval 336"/>
          <p:cNvSpPr/>
          <p:nvPr/>
        </p:nvSpPr>
        <p:spPr>
          <a:xfrm>
            <a:off x="4773301" y="19154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9" name="Oval 338"/>
          <p:cNvSpPr/>
          <p:nvPr/>
        </p:nvSpPr>
        <p:spPr>
          <a:xfrm>
            <a:off x="683568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0" name="Oval 339"/>
          <p:cNvSpPr/>
          <p:nvPr/>
        </p:nvSpPr>
        <p:spPr>
          <a:xfrm>
            <a:off x="524829" y="198884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3" name="Oval 342"/>
          <p:cNvSpPr/>
          <p:nvPr/>
        </p:nvSpPr>
        <p:spPr>
          <a:xfrm>
            <a:off x="179512" y="241950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4" name="Oval 343"/>
          <p:cNvSpPr/>
          <p:nvPr/>
        </p:nvSpPr>
        <p:spPr>
          <a:xfrm>
            <a:off x="467544" y="249151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5" name="Oval 344"/>
          <p:cNvSpPr/>
          <p:nvPr/>
        </p:nvSpPr>
        <p:spPr>
          <a:xfrm>
            <a:off x="827584" y="313958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9" name="Oval 348"/>
          <p:cNvSpPr/>
          <p:nvPr/>
        </p:nvSpPr>
        <p:spPr>
          <a:xfrm>
            <a:off x="1043608" y="32115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0" name="Oval 349"/>
          <p:cNvSpPr/>
          <p:nvPr/>
        </p:nvSpPr>
        <p:spPr>
          <a:xfrm>
            <a:off x="1525960" y="218177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1" name="Oval 350"/>
          <p:cNvSpPr/>
          <p:nvPr/>
        </p:nvSpPr>
        <p:spPr>
          <a:xfrm>
            <a:off x="1691680" y="328360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2" name="Oval 351"/>
          <p:cNvSpPr/>
          <p:nvPr/>
        </p:nvSpPr>
        <p:spPr>
          <a:xfrm>
            <a:off x="35496" y="342761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3" name="Oval 352"/>
          <p:cNvSpPr/>
          <p:nvPr/>
        </p:nvSpPr>
        <p:spPr>
          <a:xfrm>
            <a:off x="2843808" y="285155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4" name="Oval 353"/>
          <p:cNvSpPr/>
          <p:nvPr/>
        </p:nvSpPr>
        <p:spPr>
          <a:xfrm>
            <a:off x="755576" y="3499626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9" name="Oval 358"/>
          <p:cNvSpPr/>
          <p:nvPr/>
        </p:nvSpPr>
        <p:spPr>
          <a:xfrm>
            <a:off x="1691680" y="37156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0" name="Oval 359"/>
          <p:cNvSpPr/>
          <p:nvPr/>
        </p:nvSpPr>
        <p:spPr>
          <a:xfrm>
            <a:off x="1979712" y="33556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9" name="Oval 368"/>
          <p:cNvSpPr/>
          <p:nvPr/>
        </p:nvSpPr>
        <p:spPr>
          <a:xfrm>
            <a:off x="3333141" y="501179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6" name="Oval 375"/>
          <p:cNvSpPr/>
          <p:nvPr/>
        </p:nvSpPr>
        <p:spPr>
          <a:xfrm>
            <a:off x="2829085" y="551585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7" name="Oval 376"/>
          <p:cNvSpPr/>
          <p:nvPr/>
        </p:nvSpPr>
        <p:spPr>
          <a:xfrm>
            <a:off x="2541053" y="58052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8" name="Oval 377"/>
          <p:cNvSpPr/>
          <p:nvPr/>
        </p:nvSpPr>
        <p:spPr>
          <a:xfrm>
            <a:off x="2325029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9" name="Oval 378"/>
          <p:cNvSpPr/>
          <p:nvPr/>
        </p:nvSpPr>
        <p:spPr>
          <a:xfrm>
            <a:off x="3203848" y="558785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0" name="Oval 379"/>
          <p:cNvSpPr/>
          <p:nvPr/>
        </p:nvSpPr>
        <p:spPr>
          <a:xfrm>
            <a:off x="3275856" y="587589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6" name="Oval 385"/>
          <p:cNvSpPr/>
          <p:nvPr/>
        </p:nvSpPr>
        <p:spPr>
          <a:xfrm>
            <a:off x="4629285" y="580388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7" name="Oval 386"/>
          <p:cNvSpPr/>
          <p:nvPr/>
        </p:nvSpPr>
        <p:spPr>
          <a:xfrm>
            <a:off x="4932040" y="587589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8" name="Oval 387"/>
          <p:cNvSpPr/>
          <p:nvPr/>
        </p:nvSpPr>
        <p:spPr>
          <a:xfrm>
            <a:off x="5277357" y="587727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9" name="Oval 388"/>
          <p:cNvSpPr/>
          <p:nvPr/>
        </p:nvSpPr>
        <p:spPr>
          <a:xfrm>
            <a:off x="5565389" y="594789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1" name="Oval 390"/>
          <p:cNvSpPr/>
          <p:nvPr/>
        </p:nvSpPr>
        <p:spPr>
          <a:xfrm>
            <a:off x="1691680" y="-2738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2" name="Oval 391"/>
          <p:cNvSpPr/>
          <p:nvPr/>
        </p:nvSpPr>
        <p:spPr>
          <a:xfrm>
            <a:off x="6429485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3" name="Oval 392"/>
          <p:cNvSpPr/>
          <p:nvPr/>
        </p:nvSpPr>
        <p:spPr>
          <a:xfrm>
            <a:off x="7164288" y="40466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4" name="Oval 393"/>
          <p:cNvSpPr/>
          <p:nvPr/>
        </p:nvSpPr>
        <p:spPr>
          <a:xfrm>
            <a:off x="7437597" y="98072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5" name="Oval 394"/>
          <p:cNvSpPr/>
          <p:nvPr/>
        </p:nvSpPr>
        <p:spPr>
          <a:xfrm>
            <a:off x="6372200" y="2131474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6" name="Oval 395"/>
          <p:cNvSpPr/>
          <p:nvPr/>
        </p:nvSpPr>
        <p:spPr>
          <a:xfrm>
            <a:off x="7149565" y="1555410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7" name="Oval 396"/>
          <p:cNvSpPr/>
          <p:nvPr/>
        </p:nvSpPr>
        <p:spPr>
          <a:xfrm>
            <a:off x="7020272" y="1843442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04" name="Straight Connector 403"/>
          <p:cNvCxnSpPr>
            <a:stCxn id="305" idx="4"/>
            <a:endCxn id="209" idx="5"/>
          </p:cNvCxnSpPr>
          <p:nvPr/>
        </p:nvCxnSpPr>
        <p:spPr>
          <a:xfrm flipH="1">
            <a:off x="6626555" y="3068960"/>
            <a:ext cx="530372" cy="857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>
            <a:stCxn id="207" idx="3"/>
            <a:endCxn id="296" idx="5"/>
          </p:cNvCxnSpPr>
          <p:nvPr/>
        </p:nvCxnSpPr>
        <p:spPr>
          <a:xfrm flipH="1" flipV="1">
            <a:off x="5268833" y="4129169"/>
            <a:ext cx="856729" cy="2996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stCxn id="207" idx="0"/>
            <a:endCxn id="302" idx="4"/>
          </p:cNvCxnSpPr>
          <p:nvPr/>
        </p:nvCxnSpPr>
        <p:spPr>
          <a:xfrm flipH="1" flipV="1">
            <a:off x="5860783" y="3933056"/>
            <a:ext cx="320902" cy="3716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>
            <a:stCxn id="235" idx="6"/>
            <a:endCxn id="209" idx="5"/>
          </p:cNvCxnSpPr>
          <p:nvPr/>
        </p:nvCxnSpPr>
        <p:spPr>
          <a:xfrm flipH="1" flipV="1">
            <a:off x="6626555" y="3926346"/>
            <a:ext cx="912496" cy="7994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>
            <a:stCxn id="301" idx="5"/>
            <a:endCxn id="209" idx="1"/>
          </p:cNvCxnSpPr>
          <p:nvPr/>
        </p:nvCxnSpPr>
        <p:spPr>
          <a:xfrm>
            <a:off x="5844897" y="3193065"/>
            <a:ext cx="669413" cy="630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>
            <a:stCxn id="273" idx="3"/>
          </p:cNvCxnSpPr>
          <p:nvPr/>
        </p:nvCxnSpPr>
        <p:spPr>
          <a:xfrm flipH="1">
            <a:off x="3419872" y="2617001"/>
            <a:ext cx="440572" cy="6612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272" idx="6"/>
          </p:cNvCxnSpPr>
          <p:nvPr/>
        </p:nvCxnSpPr>
        <p:spPr>
          <a:xfrm>
            <a:off x="2786523" y="2492205"/>
            <a:ext cx="633349" cy="6619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>
            <a:stCxn id="270" idx="5"/>
          </p:cNvCxnSpPr>
          <p:nvPr/>
        </p:nvCxnSpPr>
        <p:spPr>
          <a:xfrm>
            <a:off x="3351172" y="2112945"/>
            <a:ext cx="68700" cy="1113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 flipH="1">
            <a:off x="2123728" y="3265073"/>
            <a:ext cx="1232660" cy="177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>
            <a:stCxn id="269" idx="4"/>
          </p:cNvCxnSpPr>
          <p:nvPr/>
        </p:nvCxnSpPr>
        <p:spPr>
          <a:xfrm>
            <a:off x="3067194" y="1990222"/>
            <a:ext cx="352678" cy="11639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Oval 328"/>
          <p:cNvSpPr/>
          <p:nvPr/>
        </p:nvSpPr>
        <p:spPr>
          <a:xfrm>
            <a:off x="3347864" y="3140968"/>
            <a:ext cx="158739" cy="145398"/>
          </a:xfrm>
          <a:prstGeom prst="ellipse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30" name="Straight Connector 329"/>
          <p:cNvCxnSpPr>
            <a:endCxn id="295" idx="6"/>
          </p:cNvCxnSpPr>
          <p:nvPr/>
        </p:nvCxnSpPr>
        <p:spPr>
          <a:xfrm flipH="1">
            <a:off x="4802747" y="4365104"/>
            <a:ext cx="1299569" cy="143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endCxn id="248" idx="5"/>
          </p:cNvCxnSpPr>
          <p:nvPr/>
        </p:nvCxnSpPr>
        <p:spPr>
          <a:xfrm flipH="1" flipV="1">
            <a:off x="4707492" y="2975659"/>
            <a:ext cx="1394824" cy="13894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>
            <a:stCxn id="249" idx="5"/>
          </p:cNvCxnSpPr>
          <p:nvPr/>
        </p:nvCxnSpPr>
        <p:spPr>
          <a:xfrm>
            <a:off x="5715604" y="2612065"/>
            <a:ext cx="800613" cy="1229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>
            <a:stCxn id="207" idx="3"/>
          </p:cNvCxnSpPr>
          <p:nvPr/>
        </p:nvCxnSpPr>
        <p:spPr>
          <a:xfrm flipH="1">
            <a:off x="4427985" y="4428784"/>
            <a:ext cx="1697577" cy="9974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>
            <a:stCxn id="313" idx="4"/>
          </p:cNvCxnSpPr>
          <p:nvPr/>
        </p:nvCxnSpPr>
        <p:spPr>
          <a:xfrm flipH="1">
            <a:off x="6444209" y="2638294"/>
            <a:ext cx="1144766" cy="1851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Oval 408"/>
          <p:cNvSpPr/>
          <p:nvPr/>
        </p:nvSpPr>
        <p:spPr>
          <a:xfrm>
            <a:off x="4355976" y="5373216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15" name="Straight Connector 414"/>
          <p:cNvCxnSpPr>
            <a:endCxn id="294" idx="5"/>
          </p:cNvCxnSpPr>
          <p:nvPr/>
        </p:nvCxnSpPr>
        <p:spPr>
          <a:xfrm flipH="1" flipV="1">
            <a:off x="4707492" y="4129169"/>
            <a:ext cx="1380102" cy="235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>
            <a:endCxn id="301" idx="5"/>
          </p:cNvCxnSpPr>
          <p:nvPr/>
        </p:nvCxnSpPr>
        <p:spPr>
          <a:xfrm flipH="1" flipV="1">
            <a:off x="5844897" y="3193065"/>
            <a:ext cx="242697" cy="11720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/>
          <p:cNvSpPr/>
          <p:nvPr/>
        </p:nvSpPr>
        <p:spPr>
          <a:xfrm>
            <a:off x="6102315" y="4304679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6" name="Oval 205"/>
          <p:cNvSpPr/>
          <p:nvPr/>
        </p:nvSpPr>
        <p:spPr>
          <a:xfrm>
            <a:off x="6369704" y="4380810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8794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369" y="4309647"/>
            <a:ext cx="8655283" cy="2067221"/>
          </a:xfrm>
        </p:spPr>
        <p:txBody>
          <a:bodyPr rtlCol="0">
            <a:noAutofit/>
          </a:bodyPr>
          <a:lstStyle/>
          <a:p>
            <a:pPr marL="216000" lvl="1" indent="0">
              <a:buNone/>
            </a:pPr>
            <a:r>
              <a:rPr lang="en-US" b="1" dirty="0" smtClean="0"/>
              <a:t>Node Influence:</a:t>
            </a:r>
            <a:endParaRPr lang="en-US" b="1" dirty="0"/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Ability </a:t>
            </a:r>
            <a:r>
              <a:rPr lang="en-US" sz="1800" dirty="0"/>
              <a:t>to target individual </a:t>
            </a:r>
            <a:r>
              <a:rPr lang="en-US" sz="1800" dirty="0" smtClean="0"/>
              <a:t>or groups of high </a:t>
            </a:r>
            <a:r>
              <a:rPr lang="en-US" sz="1800" dirty="0"/>
              <a:t>risk </a:t>
            </a:r>
            <a:r>
              <a:rPr lang="en-US" sz="1800" dirty="0" smtClean="0"/>
              <a:t>nodes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Measure of centrality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Goal of </a:t>
            </a:r>
            <a:r>
              <a:rPr lang="en-US" sz="1800" dirty="0"/>
              <a:t>vector management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2000" b="1" dirty="0" smtClean="0"/>
              <a:t>Connectivity:</a:t>
            </a:r>
            <a:endParaRPr lang="en-US" sz="2000" b="1" dirty="0"/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Scale not suitable for vector management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Does not include spill over sites or foraging sites</a:t>
            </a:r>
          </a:p>
          <a:p>
            <a:pPr marL="216000" lvl="1">
              <a:buFont typeface="Arial" pitchFamily="34" charset="0"/>
              <a:buChar char="•"/>
            </a:pPr>
            <a:r>
              <a:rPr lang="en-US" sz="1800" dirty="0" smtClean="0"/>
              <a:t>Hypothesis generating tool</a:t>
            </a:r>
          </a:p>
          <a:p>
            <a:pPr eaLnBrk="1" fontAlgn="auto" hangingPunct="1">
              <a:spcBef>
                <a:spcPts val="0"/>
              </a:spcBef>
              <a:spcAft>
                <a:spcPts val="567"/>
              </a:spcAft>
              <a:buFont typeface="Arial"/>
              <a:buNone/>
              <a:defRPr/>
            </a:pPr>
            <a:endParaRPr lang="en-AU" dirty="0" smtClean="0"/>
          </a:p>
          <a:p>
            <a:pPr eaLnBrk="1" fontAlgn="auto" hangingPunct="1">
              <a:spcBef>
                <a:spcPts val="0"/>
              </a:spcBef>
              <a:spcAft>
                <a:spcPts val="567"/>
              </a:spcAft>
              <a:buFont typeface="Arial"/>
              <a:buNone/>
              <a:defRPr/>
            </a:pPr>
            <a:endParaRPr lang="en-AU" dirty="0" smtClean="0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8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26" y="-9103"/>
            <a:ext cx="1773013" cy="1181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079" y="1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628907" y="499320"/>
            <a:ext cx="4261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Network Analysis</a:t>
            </a:r>
          </a:p>
        </p:txBody>
      </p:sp>
      <p:grpSp>
        <p:nvGrpSpPr>
          <p:cNvPr id="26634" name="Group 26633"/>
          <p:cNvGrpSpPr/>
          <p:nvPr/>
        </p:nvGrpSpPr>
        <p:grpSpPr>
          <a:xfrm>
            <a:off x="179512" y="1520788"/>
            <a:ext cx="4067976" cy="2664296"/>
            <a:chOff x="288000" y="1520788"/>
            <a:chExt cx="4067976" cy="26642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276" t="56275" r="26807"/>
            <a:stretch/>
          </p:blipFill>
          <p:spPr>
            <a:xfrm>
              <a:off x="288000" y="1520788"/>
              <a:ext cx="4067976" cy="2664296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1979712" y="2509624"/>
              <a:ext cx="248528" cy="5593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009545" y="2550693"/>
              <a:ext cx="455949" cy="5432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110606" y="3068960"/>
              <a:ext cx="869106" cy="1389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2011398" y="3089956"/>
              <a:ext cx="120714" cy="354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46710" y="3068960"/>
              <a:ext cx="1085130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019608" y="3074330"/>
              <a:ext cx="341539" cy="4029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2032407" y="3062634"/>
              <a:ext cx="727711" cy="4146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691680" y="3077869"/>
              <a:ext cx="296242" cy="10451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029823" y="3058493"/>
              <a:ext cx="919529" cy="42589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027818" y="2837928"/>
              <a:ext cx="1439458" cy="2190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027818" y="2996952"/>
              <a:ext cx="1752094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413806" y="3068960"/>
              <a:ext cx="570011" cy="9886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087130" y="3086778"/>
              <a:ext cx="889343" cy="9182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799147" y="3070695"/>
              <a:ext cx="1179393" cy="9343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6" cstate="print"/>
          <a:srcRect l="4164" t="54962" r="7007" b="2858"/>
          <a:stretch/>
        </p:blipFill>
        <p:spPr bwMode="auto">
          <a:xfrm>
            <a:off x="4355976" y="1520788"/>
            <a:ext cx="501514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666929" y="4221088"/>
            <a:ext cx="1477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Plowright</a:t>
            </a:r>
            <a:r>
              <a:rPr lang="en-US" sz="1200" dirty="0" smtClean="0"/>
              <a:t>, et al 2011</a:t>
            </a:r>
            <a:endParaRPr lang="en-US" sz="1200" dirty="0"/>
          </a:p>
        </p:txBody>
      </p:sp>
      <p:sp>
        <p:nvSpPr>
          <p:cNvPr id="30" name="Oval 29"/>
          <p:cNvSpPr/>
          <p:nvPr/>
        </p:nvSpPr>
        <p:spPr>
          <a:xfrm>
            <a:off x="1820973" y="2996952"/>
            <a:ext cx="158739" cy="145398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3529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8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26" y="-9103"/>
            <a:ext cx="1773013" cy="1181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7079" y="1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03848" y="499320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Conclusions</a:t>
            </a:r>
            <a:endParaRPr lang="en-AU" sz="44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2140982"/>
            <a:ext cx="59270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Large contrasts between each network model relating to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Flying-fox model would benefit from additional scales and more dynamic nodes/links for management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Mosquito model has a high resolution with plentiful data, which may be necessary to scale-up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 smtClean="0"/>
              <a:t>Hypothesis generating tool vs management tool?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xmlns="" val="1790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323528" y="3068960"/>
            <a:ext cx="6121438" cy="1872208"/>
          </a:xfrm>
        </p:spPr>
        <p:txBody>
          <a:bodyPr numCol="1"/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 err="1" smtClean="0"/>
              <a:t>Ecosciences</a:t>
            </a:r>
            <a:r>
              <a:rPr lang="en-US" sz="1500" dirty="0" smtClean="0"/>
              <a:t>/</a:t>
            </a:r>
            <a:r>
              <a:rPr lang="en-US" sz="1500" dirty="0" err="1" smtClean="0"/>
              <a:t>Biosecurity</a:t>
            </a:r>
            <a:endParaRPr lang="en-US" sz="1500" dirty="0" smtClean="0"/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Brendan Trewin, Hazel Parry, Myron </a:t>
            </a:r>
            <a:r>
              <a:rPr lang="en-US" sz="1500" dirty="0" err="1" smtClean="0"/>
              <a:t>Zalucki</a:t>
            </a:r>
            <a:r>
              <a:rPr lang="en-US" sz="1500" dirty="0" smtClean="0"/>
              <a:t>, David Westcott and Nancy Schellhorn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AU" sz="1400" dirty="0" smtClean="0"/>
              <a:t>The Challenges of Developing Spatially Explicit Network Models for the Management of Disease  Vectors in Ecological Systems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endParaRPr lang="en-AU" sz="1400" dirty="0" smtClean="0"/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e</a:t>
            </a:r>
            <a:r>
              <a:rPr lang="en-US" sz="1500" dirty="0" smtClean="0"/>
              <a:t>	brendan.trewin@csiro.au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w</a:t>
            </a:r>
            <a:r>
              <a:rPr lang="en-US" sz="1500" dirty="0" smtClean="0"/>
              <a:t>	 http://www.csiro.au/Organisation-Structure/Divisions/Ecosystem-Sciences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Ecosystem services / </a:t>
            </a:r>
            <a:r>
              <a:rPr lang="en-AU" dirty="0" err="1" smtClean="0"/>
              <a:t>Biosecurity</a:t>
            </a:r>
            <a:r>
              <a:rPr lang="en-AU" dirty="0" smtClean="0"/>
              <a:t> flagship</a:t>
            </a: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461374" cy="852487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  <p:sp>
        <p:nvSpPr>
          <p:cNvPr id="3" name="Rectangle 2"/>
          <p:cNvSpPr/>
          <p:nvPr/>
        </p:nvSpPr>
        <p:spPr>
          <a:xfrm>
            <a:off x="3491501" y="6021288"/>
            <a:ext cx="2232627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3024335" cy="201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0"/>
            <a:ext cx="3015514" cy="2009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91880" y="6572671"/>
            <a:ext cx="2232248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900" dirty="0" smtClean="0"/>
              <a:t>INRM Scholarship</a:t>
            </a:r>
            <a:endParaRPr lang="en-AU" sz="1900" dirty="0"/>
          </a:p>
        </p:txBody>
      </p:sp>
      <p:pic>
        <p:nvPicPr>
          <p:cNvPr id="5" name="Picture 4" descr="UQlogoC-colour-M.jpg"/>
          <p:cNvPicPr>
            <a:picLocks noChangeAspect="1"/>
          </p:cNvPicPr>
          <p:nvPr/>
        </p:nvPicPr>
        <p:blipFill rotWithShape="1">
          <a:blip r:embed="rId5" cstate="print"/>
          <a:srcRect l="-1" r="-18563"/>
          <a:stretch/>
        </p:blipFill>
        <p:spPr>
          <a:xfrm>
            <a:off x="3563888" y="6021288"/>
            <a:ext cx="2300400" cy="5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9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142481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9" name="Picture 8" descr="random_geometric_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797524" cy="479752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635896" y="1317438"/>
            <a:ext cx="360040" cy="33469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>
          <a:xfrm>
            <a:off x="3995936" y="1484784"/>
            <a:ext cx="1944216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234010" y="1040983"/>
            <a:ext cx="1008112" cy="104099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6247386" y="409351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/>
              <a:t>Nodes</a:t>
            </a:r>
            <a:endParaRPr lang="en-A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40052" y="3805314"/>
            <a:ext cx="2920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Demographic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Disease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Population growth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Spatially explicit location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5030130" y="2675959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Landscape Context: </a:t>
            </a:r>
          </a:p>
          <a:p>
            <a:r>
              <a:rPr lang="en-AU" sz="2400" dirty="0" smtClean="0"/>
              <a:t>Represent </a:t>
            </a:r>
            <a:r>
              <a:rPr lang="en-AU" sz="2400" dirty="0" err="1" smtClean="0"/>
              <a:t>Metapopulations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xmlns="" val="788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756641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9" name="Picture 8" descr="random_geometric_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797524" cy="479752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07904" y="1844824"/>
            <a:ext cx="360040" cy="36004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Arrow Connector 10"/>
          <p:cNvCxnSpPr>
            <a:stCxn id="10" idx="6"/>
          </p:cNvCxnSpPr>
          <p:nvPr/>
        </p:nvCxnSpPr>
        <p:spPr>
          <a:xfrm flipV="1">
            <a:off x="4067944" y="1988840"/>
            <a:ext cx="1728192" cy="3600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794206" y="1196752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6802306" y="2787677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Connector 4"/>
          <p:cNvCxnSpPr>
            <a:stCxn id="12" idx="4"/>
            <a:endCxn id="13" idx="0"/>
          </p:cNvCxnSpPr>
          <p:nvPr/>
        </p:nvCxnSpPr>
        <p:spPr>
          <a:xfrm>
            <a:off x="6935309" y="1496537"/>
            <a:ext cx="8100" cy="129114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62251" y="404664"/>
            <a:ext cx="2266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/>
              <a:t>Links or Edges</a:t>
            </a:r>
            <a:endParaRPr lang="en-AU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48436" y="3243628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Landscape Context: </a:t>
            </a:r>
          </a:p>
          <a:p>
            <a:r>
              <a:rPr lang="en-AU" sz="2400" dirty="0" smtClean="0"/>
              <a:t>Flows of Information</a:t>
            </a:r>
            <a:endParaRPr lang="en-AU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660232" y="1844824"/>
            <a:ext cx="0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36296" y="1844824"/>
            <a:ext cx="0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04697" y="4280681"/>
            <a:ext cx="2699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Movement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Dispersal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Distance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7687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582" y="1761680"/>
            <a:ext cx="2089886" cy="286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142481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 smtClean="0"/>
              <a:t>Spatially </a:t>
            </a:r>
            <a:r>
              <a:rPr lang="en-AU" dirty="0"/>
              <a:t>Explicit Network Models for the Management of Disease </a:t>
            </a:r>
            <a:r>
              <a:rPr lang="en-AU" dirty="0" smtClean="0"/>
              <a:t>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899592" y="4602125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Ferrari , </a:t>
            </a:r>
            <a:r>
              <a:rPr lang="en-US" sz="1100" dirty="0" err="1" smtClean="0"/>
              <a:t>Priesser</a:t>
            </a:r>
            <a:r>
              <a:rPr lang="en-US" sz="1100" dirty="0" smtClean="0"/>
              <a:t> and Fitzpatrick 2014</a:t>
            </a:r>
            <a:endParaRPr lang="en-US" sz="1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7" y="1810688"/>
            <a:ext cx="4410957" cy="279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464521" y="334845"/>
            <a:ext cx="4135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Spatially Explicit Networks</a:t>
            </a:r>
            <a:endParaRPr lang="en-US" sz="28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1446" y="4602125"/>
            <a:ext cx="2717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Lookingbill</a:t>
            </a:r>
            <a:r>
              <a:rPr lang="en-US" sz="1100" dirty="0" smtClean="0"/>
              <a:t>, Gardner, Ferrari and Keller 2010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2464520" y="920481"/>
            <a:ext cx="3475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Quantify landscape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Identify pathways to invasion</a:t>
            </a:r>
          </a:p>
          <a:p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590649" y="5048016"/>
            <a:ext cx="35097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Global Information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Network simulation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Identify landscape connectivity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866427" y="5048016"/>
            <a:ext cx="32015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Dynamic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Spread of a forest pathogen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Identify habitat patches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788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1619672" y="444613"/>
            <a:ext cx="60018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0"/>
              </a:spcAft>
            </a:pPr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Flying Fox – </a:t>
            </a:r>
            <a:r>
              <a:rPr lang="en-US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Hendra</a:t>
            </a:r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virus</a:t>
            </a:r>
            <a:endParaRPr lang="en-US" sz="4400" b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41" y="1405471"/>
            <a:ext cx="1804021" cy="1804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081" y="2267575"/>
            <a:ext cx="2932331" cy="1804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0131" y="3261106"/>
            <a:ext cx="2952329" cy="1964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3775" y="4829767"/>
            <a:ext cx="761178" cy="792088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565728">
            <a:off x="1970176" y="2557044"/>
            <a:ext cx="603810" cy="597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ight Arrow 10"/>
          <p:cNvSpPr/>
          <p:nvPr/>
        </p:nvSpPr>
        <p:spPr>
          <a:xfrm rot="1565728">
            <a:off x="5058226" y="3452214"/>
            <a:ext cx="603810" cy="597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747" y="4316917"/>
            <a:ext cx="1810615" cy="119048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9046456">
            <a:off x="1892318" y="3876381"/>
            <a:ext cx="603810" cy="597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3227977"/>
            <a:ext cx="2132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Grey Headed Flying Fox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5561969"/>
            <a:ext cx="148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Black Flying Fox</a:t>
            </a:r>
            <a:endParaRPr lang="en-A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061876" y="5266359"/>
            <a:ext cx="146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Spill over event</a:t>
            </a:r>
            <a:endParaRPr lang="en-A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347864" y="4077072"/>
            <a:ext cx="10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Bat Camps</a:t>
            </a:r>
          </a:p>
        </p:txBody>
      </p:sp>
    </p:spTree>
    <p:extLst>
      <p:ext uri="{BB962C8B-B14F-4D97-AF65-F5344CB8AC3E}">
        <p14:creationId xmlns:p14="http://schemas.microsoft.com/office/powerpoint/2010/main" xmlns="" val="20778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2117" y="260648"/>
            <a:ext cx="5188155" cy="580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470006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</a:t>
            </a:r>
            <a:r>
              <a:rPr lang="en-AU" dirty="0" smtClean="0"/>
              <a:t>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0" y="6470006"/>
            <a:ext cx="288789" cy="127346"/>
          </a:xfrm>
        </p:spPr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72702" y="2661646"/>
            <a:ext cx="999299" cy="2669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8813" y="2328667"/>
            <a:ext cx="507778" cy="5077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752" y="72008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Straight Connector 31"/>
          <p:cNvCxnSpPr/>
          <p:nvPr/>
        </p:nvCxnSpPr>
        <p:spPr>
          <a:xfrm flipH="1">
            <a:off x="4067944" y="5330757"/>
            <a:ext cx="504057" cy="7047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5949280"/>
            <a:ext cx="750955" cy="250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0" y="0"/>
            <a:ext cx="88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Urban habituation, ecological connectivity and epidemic dampening: the emergence of Hendra virus from flying foxes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627784" y="1268760"/>
            <a:ext cx="288032" cy="432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27784" y="764704"/>
            <a:ext cx="0" cy="50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87824" y="1772816"/>
            <a:ext cx="504056" cy="432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35896" y="2492896"/>
            <a:ext cx="360040" cy="9361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35896" y="2492896"/>
            <a:ext cx="504056" cy="864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83968" y="5085184"/>
            <a:ext cx="360040" cy="5760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91880" y="2204864"/>
            <a:ext cx="144016" cy="2880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644008" y="4365104"/>
            <a:ext cx="0" cy="50405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995936" y="3429000"/>
            <a:ext cx="648072" cy="14401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72000" y="4077072"/>
            <a:ext cx="72008" cy="3600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139952" y="3356992"/>
            <a:ext cx="432048" cy="720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83968" y="5085184"/>
            <a:ext cx="432048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283968" y="4077072"/>
            <a:ext cx="288032" cy="10081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1520" y="260648"/>
            <a:ext cx="15123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Plowright</a:t>
            </a:r>
            <a:r>
              <a:rPr lang="en-US" sz="1200" dirty="0" smtClean="0"/>
              <a:t>, et al 2011 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xmlns="" val="13719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1146 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0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07049 -0.127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46 0.39398 L 5E-6 4.4444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200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9 -0.12778 L 2.77778E-6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4094906"/>
              </p:ext>
            </p:extLst>
          </p:nvPr>
        </p:nvGraphicFramePr>
        <p:xfrm>
          <a:off x="1654271" y="1124744"/>
          <a:ext cx="5870056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028"/>
                <a:gridCol w="2935028"/>
              </a:tblGrid>
              <a:tr h="223224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1800" b="1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Populations with ongoing </a:t>
                      </a:r>
                      <a:r>
                        <a:rPr lang="en-AU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hendra</a:t>
                      </a:r>
                      <a:r>
                        <a:rPr lang="en-A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transmission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Highly seasonal location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Uncertain location due to environment and climate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223224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99" name="Picture 5" descr="aedes_aegyp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61" y="3869473"/>
            <a:ext cx="1188798" cy="792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651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0" name="Rectangle 299"/>
          <p:cNvSpPr/>
          <p:nvPr/>
        </p:nvSpPr>
        <p:spPr>
          <a:xfrm>
            <a:off x="409493" y="4661561"/>
            <a:ext cx="1062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Aedes aegypti</a:t>
            </a:r>
            <a:endParaRPr lang="en-AU" sz="1200" i="1" dirty="0"/>
          </a:p>
        </p:txBody>
      </p:sp>
      <p:sp>
        <p:nvSpPr>
          <p:cNvPr id="7" name="Oval 6"/>
          <p:cNvSpPr/>
          <p:nvPr/>
        </p:nvSpPr>
        <p:spPr>
          <a:xfrm>
            <a:off x="3419872" y="589621"/>
            <a:ext cx="360040" cy="319100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2164665" y="4086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1239" y="364927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015073" y="600353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896339" y="589621"/>
            <a:ext cx="282206" cy="299785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/>
          <p:cNvCxnSpPr>
            <a:stCxn id="11" idx="6"/>
          </p:cNvCxnSpPr>
          <p:nvPr/>
        </p:nvCxnSpPr>
        <p:spPr>
          <a:xfrm flipV="1">
            <a:off x="6297279" y="749171"/>
            <a:ext cx="578977" cy="107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394" y="1471947"/>
            <a:ext cx="1062407" cy="1062407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90762" y="2611545"/>
            <a:ext cx="809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 smtClean="0"/>
              <a:t>Flying-Fox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xmlns="" val="16845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77991" y="6504332"/>
            <a:ext cx="8286497" cy="127346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dirty="0"/>
              <a:t>Spatially Explicit Network Models for the Management of Disease Vectors |  Brendan Trewin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1" name="Picture 10" descr="Brisbane.jpg"/>
          <p:cNvPicPr>
            <a:picLocks noChangeAspect="1"/>
          </p:cNvPicPr>
          <p:nvPr/>
        </p:nvPicPr>
        <p:blipFill rotWithShape="1">
          <a:blip r:embed="rId3" cstate="print"/>
          <a:srcRect l="30612" t="103" r="33011" b="11188"/>
          <a:stretch/>
        </p:blipFill>
        <p:spPr>
          <a:xfrm>
            <a:off x="-472" y="-27384"/>
            <a:ext cx="4932512" cy="608400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857081" y="2987098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7" name="Oval 56"/>
          <p:cNvSpPr/>
          <p:nvPr/>
        </p:nvSpPr>
        <p:spPr>
          <a:xfrm>
            <a:off x="1022572" y="5453359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TextBox 62"/>
          <p:cNvSpPr txBox="1"/>
          <p:nvPr/>
        </p:nvSpPr>
        <p:spPr>
          <a:xfrm>
            <a:off x="1039705" y="2974597"/>
            <a:ext cx="777777" cy="36933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Urban</a:t>
            </a:r>
            <a:endParaRPr lang="en-AU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03421" y="5517232"/>
            <a:ext cx="684546" cy="36933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Rural</a:t>
            </a:r>
          </a:p>
        </p:txBody>
      </p:sp>
      <p:pic>
        <p:nvPicPr>
          <p:cNvPr id="15" name="Picture 14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9728" y="285293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65" name="Picture 64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5632" y="5373216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5227" y="0"/>
            <a:ext cx="1268760" cy="126876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Oval 32"/>
          <p:cNvSpPr/>
          <p:nvPr/>
        </p:nvSpPr>
        <p:spPr>
          <a:xfrm>
            <a:off x="2015752" y="2132856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2519808" y="836712"/>
            <a:ext cx="497770" cy="466945"/>
          </a:xfrm>
          <a:prstGeom prst="ellipse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77822" y="3501008"/>
            <a:ext cx="497770" cy="466945"/>
          </a:xfrm>
          <a:prstGeom prst="ellipse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6" name="Picture 35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3744" y="2060848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37" name="Picture 36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7800" y="764704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pic>
        <p:nvPicPr>
          <p:cNvPr id="39" name="Picture 38" descr="nicubunu_Bat_contou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40" y="3387057"/>
            <a:ext cx="690015" cy="690015"/>
          </a:xfrm>
          <a:prstGeom prst="rect">
            <a:avLst/>
          </a:prstGeom>
          <a:effectLst>
            <a:glow rad="25400">
              <a:schemeClr val="bg1">
                <a:lumMod val="65000"/>
                <a:alpha val="8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5109997" y="715343"/>
            <a:ext cx="2587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Flying-Fox </a:t>
            </a:r>
            <a:endParaRPr lang="en-AU" sz="4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602262"/>
              </p:ext>
            </p:extLst>
          </p:nvPr>
        </p:nvGraphicFramePr>
        <p:xfrm>
          <a:off x="5004048" y="2852936"/>
          <a:ext cx="4032448" cy="1904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016224"/>
              </a:tblGrid>
              <a:tr h="19043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5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Rural</a:t>
                      </a:r>
                      <a:r>
                        <a:rPr lang="en-AU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and urban populations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AU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Oval 20"/>
          <p:cNvSpPr/>
          <p:nvPr/>
        </p:nvSpPr>
        <p:spPr>
          <a:xfrm>
            <a:off x="6561697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5265553" y="1980129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Nodes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04346" y="1971153"/>
            <a:ext cx="1030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i="1" dirty="0" smtClean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Links</a:t>
            </a:r>
            <a:endParaRPr lang="en-AU" sz="3200" b="1" i="1" dirty="0">
              <a:ln w="12700">
                <a:solidFill>
                  <a:schemeClr val="tx1"/>
                </a:solidFill>
              </a:ln>
              <a:solidFill>
                <a:schemeClr val="accent1"/>
              </a:solidFill>
            </a:endParaRPr>
          </a:p>
        </p:txBody>
      </p:sp>
      <p:cxnSp>
        <p:nvCxnSpPr>
          <p:cNvPr id="26" name="Straight Connector 25"/>
          <p:cNvCxnSpPr>
            <a:stCxn id="27" idx="6"/>
            <a:endCxn id="28" idx="2"/>
          </p:cNvCxnSpPr>
          <p:nvPr/>
        </p:nvCxnSpPr>
        <p:spPr>
          <a:xfrm>
            <a:off x="8342943" y="2265916"/>
            <a:ext cx="333003" cy="554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172400" y="2188500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8675946" y="2194048"/>
            <a:ext cx="170543" cy="154832"/>
          </a:xfrm>
          <a:prstGeom prst="ellipse">
            <a:avLst/>
          </a:prstGeom>
          <a:gradFill>
            <a:gsLst>
              <a:gs pos="0">
                <a:srgbClr val="FFF200">
                  <a:lumMod val="97000"/>
                </a:srgbClr>
              </a:gs>
              <a:gs pos="21000">
                <a:srgbClr val="FF7A00"/>
              </a:gs>
              <a:gs pos="83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1793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2310</TotalTime>
  <Words>1043</Words>
  <Application>Microsoft Office PowerPoint</Application>
  <PresentationFormat>On-screen Show (4:3)</PresentationFormat>
  <Paragraphs>299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CSIRO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Thank you</vt:lpstr>
    </vt:vector>
  </TitlesOfParts>
  <Company>CSIRO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Trewin, Brendan (Agriculture, Dutton Park)</dc:creator>
  <cp:lastModifiedBy>brendant</cp:lastModifiedBy>
  <cp:revision>215</cp:revision>
  <cp:lastPrinted>2014-09-10T02:09:49Z</cp:lastPrinted>
  <dcterms:created xsi:type="dcterms:W3CDTF">2014-09-08T05:33:12Z</dcterms:created>
  <dcterms:modified xsi:type="dcterms:W3CDTF">2014-09-29T06:47:07Z</dcterms:modified>
</cp:coreProperties>
</file>